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81" r:id="rId4"/>
    <p:sldId id="261" r:id="rId5"/>
    <p:sldId id="258" r:id="rId6"/>
    <p:sldId id="257" r:id="rId7"/>
    <p:sldId id="264" r:id="rId8"/>
    <p:sldId id="259" r:id="rId9"/>
    <p:sldId id="265" r:id="rId10"/>
    <p:sldId id="266" r:id="rId11"/>
    <p:sldId id="282" r:id="rId12"/>
    <p:sldId id="260" r:id="rId13"/>
    <p:sldId id="283" r:id="rId14"/>
    <p:sldId id="262" r:id="rId15"/>
    <p:sldId id="269" r:id="rId16"/>
    <p:sldId id="268" r:id="rId17"/>
    <p:sldId id="270" r:id="rId18"/>
    <p:sldId id="272" r:id="rId19"/>
    <p:sldId id="280" r:id="rId20"/>
    <p:sldId id="278" r:id="rId21"/>
    <p:sldId id="271" r:id="rId22"/>
    <p:sldId id="284" r:id="rId23"/>
    <p:sldId id="277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8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698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5E63C2-1E37-4D2A-ACEE-A9C5C505953F}" type="datetimeFigureOut">
              <a:rPr lang="en-US"/>
              <a:pPr/>
              <a:t>10/23/2023</a:t>
            </a:fld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335D5B-B3D3-4A12-AFC5-53EB3E6F07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08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C0115E-B549-42EE-97A3-2EDA7B4AFC4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students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int</a:t>
            </a:r>
            <a:r>
              <a:rPr lang="es-ES" baseline="0" dirty="0"/>
              <a:t> he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people</a:t>
            </a:r>
            <a:endParaRPr lang="es-E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AA0B9-9763-4B4B-9CAD-AF9555B772AA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01A79-80BD-4972-9B5F-631083777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00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6D7EC-188E-4AFD-A2FD-B11980E92BE2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E8C49-B1AD-4321-91B2-1532978964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1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D6A72-81CE-48B2-AA59-A6A06992574D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2F24F-84E8-4DF5-9E7A-1CE6A40A5C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7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7D205-D1F2-4671-B96C-9B613ADD9D54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7BB00-42B2-4EDF-B85E-570AB41F0A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92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59E75-8066-44C3-89D1-C6FB4BE4F83B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99B60-15B1-4AD9-B3B0-22B7D694EA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2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198FB-7DFB-4610-B35B-BD503630CF31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080FF-021A-4FB6-B21A-F80E991AD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3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ECEB0-9D8E-460D-95BE-D16A0F1D0032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58B77-797A-42EA-BF3A-A9C19BDCCB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1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09B1B1-FF7D-40F3-AD5A-754F8CBA713F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723B8-F811-4294-90F3-266AA3D00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5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E4C37-6989-4C00-A872-03EADFB0D42C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ED2E9-6BEB-458D-BCB1-43C51B7815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5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E45A9-BEAC-4E92-B9AB-356111740401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88F17-5D6A-41C7-AF75-98C2A9BA8D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317F6-660E-4907-8844-E024BED859A7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7DC09-D1CB-476D-B97A-E64F636FB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1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C9E9C9C-1DB9-4167-B786-8384A4AC96ED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46C8F7A-1D62-4E46-8F67-CFFAC13277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12888"/>
            <a:ext cx="35655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51288"/>
            <a:ext cx="35655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05400" y="1143000"/>
            <a:ext cx="3565525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Calibri" pitchFamily="34" charset="0"/>
              </a:rPr>
              <a:t>Over-consumption</a:t>
            </a:r>
          </a:p>
        </p:txBody>
      </p:sp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12888"/>
            <a:ext cx="357028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loud Callout 10"/>
          <p:cNvSpPr/>
          <p:nvPr/>
        </p:nvSpPr>
        <p:spPr>
          <a:xfrm flipH="1">
            <a:off x="5791200" y="1589088"/>
            <a:ext cx="1905000" cy="457200"/>
          </a:xfrm>
          <a:prstGeom prst="cloudCallout">
            <a:avLst>
              <a:gd name="adj1" fmla="val -55248"/>
              <a:gd name="adj2" fmla="val 53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FF00"/>
                </a:solidFill>
              </a:rPr>
              <a:t>Who me?</a:t>
            </a:r>
          </a:p>
        </p:txBody>
      </p:sp>
      <p:pic>
        <p:nvPicPr>
          <p:cNvPr id="2055" name="Picture 8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70338"/>
            <a:ext cx="35655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loud Callout 13"/>
          <p:cNvSpPr/>
          <p:nvPr/>
        </p:nvSpPr>
        <p:spPr>
          <a:xfrm flipH="1">
            <a:off x="5486400" y="3798888"/>
            <a:ext cx="1792288" cy="403225"/>
          </a:xfrm>
          <a:prstGeom prst="cloudCallout">
            <a:avLst>
              <a:gd name="adj1" fmla="val -53210"/>
              <a:gd name="adj2" fmla="val 177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FF00"/>
                </a:solidFill>
              </a:rPr>
              <a:t>me?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" y="1143000"/>
            <a:ext cx="3565525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Calibri" pitchFamily="34" charset="0"/>
              </a:rPr>
              <a:t>Overpopulation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1000"/>
            <a:ext cx="9144000" cy="376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Calibri" pitchFamily="34" charset="0"/>
              </a:rPr>
              <a:t>Overpopulation and overconsumption</a:t>
            </a:r>
          </a:p>
        </p:txBody>
      </p:sp>
      <p:sp>
        <p:nvSpPr>
          <p:cNvPr id="2" name="Cloud Callout 10"/>
          <p:cNvSpPr>
            <a:spLocks noChangeArrowheads="1"/>
          </p:cNvSpPr>
          <p:nvPr/>
        </p:nvSpPr>
        <p:spPr bwMode="auto">
          <a:xfrm flipH="1">
            <a:off x="3048000" y="1447800"/>
            <a:ext cx="1905000" cy="304800"/>
          </a:xfrm>
          <a:prstGeom prst="cloudCallout">
            <a:avLst>
              <a:gd name="adj1" fmla="val 41000"/>
              <a:gd name="adj2" fmla="val 221352"/>
            </a:avLst>
          </a:prstGeom>
          <a:solidFill>
            <a:srgbClr val="FFFF00"/>
          </a:solidFill>
          <a:ln w="25400" algn="ctr">
            <a:solidFill>
              <a:srgbClr val="FF8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400">
                <a:latin typeface="Calibri" pitchFamily="34" charset="0"/>
              </a:rPr>
              <a:t>Over- what?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3810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Regardless of the mechanism, the relationship between people and biodiversity brings several major challenges</a:t>
            </a:r>
          </a:p>
        </p:txBody>
      </p:sp>
      <p:sp>
        <p:nvSpPr>
          <p:cNvPr id="10243" name="TextBox 4"/>
          <p:cNvSpPr txBox="1">
            <a:spLocks noChangeArrowheads="1"/>
          </p:cNvSpPr>
          <p:nvPr/>
        </p:nvSpPr>
        <p:spPr bwMode="auto">
          <a:xfrm>
            <a:off x="685800" y="990600"/>
            <a:ext cx="2362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3) Conservation conflicts</a:t>
            </a:r>
          </a:p>
        </p:txBody>
      </p:sp>
      <p:grpSp>
        <p:nvGrpSpPr>
          <p:cNvPr id="10247" name="Group 7"/>
          <p:cNvGrpSpPr>
            <a:grpSpLocks/>
          </p:cNvGrpSpPr>
          <p:nvPr/>
        </p:nvGrpSpPr>
        <p:grpSpPr bwMode="auto">
          <a:xfrm>
            <a:off x="1295400" y="1295400"/>
            <a:ext cx="6521450" cy="3733800"/>
            <a:chOff x="816" y="816"/>
            <a:chExt cx="4108" cy="2352"/>
          </a:xfrm>
        </p:grpSpPr>
        <p:pic>
          <p:nvPicPr>
            <p:cNvPr id="1024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816"/>
              <a:ext cx="4096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3840" y="3024"/>
              <a:ext cx="108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(Balmford et al, Science 2001)</a:t>
              </a:r>
              <a:endParaRPr lang="en-US" sz="900"/>
            </a:p>
          </p:txBody>
        </p:sp>
      </p:grp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5105400"/>
            <a:ext cx="8001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/>
              <a:t>If conservation legislation is applied strictly, the creation of protected areas could evict between 1 and 16 million people in Africa (</a:t>
            </a:r>
            <a:r>
              <a:rPr lang="en-US" dirty="0" err="1"/>
              <a:t>Geisler</a:t>
            </a:r>
            <a:r>
              <a:rPr lang="en-US" dirty="0"/>
              <a:t> and De Sousa, Public Administration and Development 2001), nearly 4 million in India (Kothari 2004) and 400 million </a:t>
            </a:r>
            <a:r>
              <a:rPr lang="en-US" dirty="0" err="1"/>
              <a:t>globablly</a:t>
            </a:r>
            <a:r>
              <a:rPr lang="en-US" dirty="0"/>
              <a:t> (Mora &amp; Sale 2011)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1" name="Text Box 19"/>
          <p:cNvSpPr txBox="1">
            <a:spLocks noChangeArrowheads="1"/>
          </p:cNvSpPr>
          <p:nvPr/>
        </p:nvSpPr>
        <p:spPr bwMode="auto">
          <a:xfrm>
            <a:off x="-19050" y="120650"/>
            <a:ext cx="9159875" cy="4889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600" b="1">
                <a:latin typeface="Times New Roman" pitchFamily="80" charset="0"/>
              </a:rPr>
              <a:t>Framework of the biodiversity crisis</a:t>
            </a:r>
            <a:endParaRPr lang="es-ES" sz="2600" b="1">
              <a:latin typeface="Times New Roman" pitchFamily="80" charset="0"/>
            </a:endParaRPr>
          </a:p>
        </p:txBody>
      </p:sp>
      <p:grpSp>
        <p:nvGrpSpPr>
          <p:cNvPr id="59431" name="Group 39"/>
          <p:cNvGrpSpPr>
            <a:grpSpLocks/>
          </p:cNvGrpSpPr>
          <p:nvPr/>
        </p:nvGrpSpPr>
        <p:grpSpPr bwMode="auto">
          <a:xfrm>
            <a:off x="228600" y="735013"/>
            <a:ext cx="8763000" cy="5529262"/>
            <a:chOff x="144" y="463"/>
            <a:chExt cx="5520" cy="3483"/>
          </a:xfrm>
        </p:grpSpPr>
        <p:grpSp>
          <p:nvGrpSpPr>
            <p:cNvPr id="59394" name="Group 2"/>
            <p:cNvGrpSpPr>
              <a:grpSpLocks/>
            </p:cNvGrpSpPr>
            <p:nvPr/>
          </p:nvGrpSpPr>
          <p:grpSpPr bwMode="auto">
            <a:xfrm>
              <a:off x="1171" y="2576"/>
              <a:ext cx="1904" cy="592"/>
              <a:chOff x="1632" y="2472"/>
              <a:chExt cx="1904" cy="592"/>
            </a:xfrm>
          </p:grpSpPr>
          <p:sp>
            <p:nvSpPr>
              <p:cNvPr id="59395" name="Text Box 3"/>
              <p:cNvSpPr txBox="1">
                <a:spLocks noChangeArrowheads="1"/>
              </p:cNvSpPr>
              <p:nvPr/>
            </p:nvSpPr>
            <p:spPr bwMode="auto">
              <a:xfrm>
                <a:off x="2668" y="2673"/>
                <a:ext cx="658" cy="250"/>
              </a:xfrm>
              <a:prstGeom prst="rect">
                <a:avLst/>
              </a:prstGeom>
              <a:solidFill>
                <a:srgbClr val="C4D5C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>
                    <a:latin typeface="Times New Roman" pitchFamily="80" charset="0"/>
                  </a:rPr>
                  <a:t>Farming</a:t>
                </a:r>
                <a:endParaRPr lang="es-ES" sz="2000">
                  <a:latin typeface="Times New Roman" pitchFamily="80" charset="0"/>
                </a:endParaRPr>
              </a:p>
            </p:txBody>
          </p:sp>
          <p:sp>
            <p:nvSpPr>
              <p:cNvPr id="59396" name="Line 4"/>
              <p:cNvSpPr>
                <a:spLocks noChangeShapeType="1"/>
              </p:cNvSpPr>
              <p:nvPr/>
            </p:nvSpPr>
            <p:spPr bwMode="auto">
              <a:xfrm flipH="1">
                <a:off x="1632" y="2472"/>
                <a:ext cx="1904" cy="5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59397" name="Group 5"/>
            <p:cNvGrpSpPr>
              <a:grpSpLocks/>
            </p:cNvGrpSpPr>
            <p:nvPr/>
          </p:nvGrpSpPr>
          <p:grpSpPr bwMode="auto">
            <a:xfrm>
              <a:off x="144" y="2330"/>
              <a:ext cx="1999" cy="854"/>
              <a:chOff x="605" y="2226"/>
              <a:chExt cx="1999" cy="854"/>
            </a:xfrm>
          </p:grpSpPr>
          <p:sp>
            <p:nvSpPr>
              <p:cNvPr id="59398" name="Text Box 6"/>
              <p:cNvSpPr txBox="1">
                <a:spLocks noChangeArrowheads="1"/>
              </p:cNvSpPr>
              <p:nvPr/>
            </p:nvSpPr>
            <p:spPr bwMode="auto">
              <a:xfrm>
                <a:off x="1789" y="2226"/>
                <a:ext cx="81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>
                    <a:latin typeface="Times New Roman" pitchFamily="80" charset="0"/>
                  </a:rPr>
                  <a:t>Housing </a:t>
                </a:r>
                <a:endParaRPr lang="es-ES" sz="2400">
                  <a:latin typeface="Times New Roman" pitchFamily="80" charset="0"/>
                </a:endParaRPr>
              </a:p>
            </p:txBody>
          </p:sp>
          <p:sp>
            <p:nvSpPr>
              <p:cNvPr id="59399" name="Line 7"/>
              <p:cNvSpPr>
                <a:spLocks noChangeShapeType="1"/>
              </p:cNvSpPr>
              <p:nvPr/>
            </p:nvSpPr>
            <p:spPr bwMode="auto">
              <a:xfrm flipH="1">
                <a:off x="1552" y="2464"/>
                <a:ext cx="544" cy="6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9400" name="Text Box 8"/>
              <p:cNvSpPr txBox="1">
                <a:spLocks noChangeArrowheads="1"/>
              </p:cNvSpPr>
              <p:nvPr/>
            </p:nvSpPr>
            <p:spPr bwMode="auto">
              <a:xfrm>
                <a:off x="605" y="2601"/>
                <a:ext cx="1249" cy="250"/>
              </a:xfrm>
              <a:prstGeom prst="rect">
                <a:avLst/>
              </a:prstGeom>
              <a:solidFill>
                <a:srgbClr val="C4D5C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>
                    <a:latin typeface="Times New Roman" pitchFamily="80" charset="0"/>
                  </a:rPr>
                  <a:t>Spatial expansion</a:t>
                </a:r>
                <a:endParaRPr lang="es-ES" sz="2000">
                  <a:latin typeface="Times New Roman" pitchFamily="80" charset="0"/>
                </a:endParaRPr>
              </a:p>
            </p:txBody>
          </p:sp>
        </p:grpSp>
        <p:sp>
          <p:nvSpPr>
            <p:cNvPr id="59401" name="Text Box 9"/>
            <p:cNvSpPr txBox="1">
              <a:spLocks noChangeArrowheads="1"/>
            </p:cNvSpPr>
            <p:nvPr/>
          </p:nvSpPr>
          <p:spPr bwMode="auto">
            <a:xfrm>
              <a:off x="502" y="3154"/>
              <a:ext cx="10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latin typeface="Times New Roman" pitchFamily="80" charset="0"/>
                </a:rPr>
                <a:t>Habitat loss</a:t>
              </a:r>
              <a:endParaRPr lang="es-ES" sz="2400">
                <a:latin typeface="Times New Roman" pitchFamily="80" charset="0"/>
              </a:endParaRPr>
            </a:p>
          </p:txBody>
        </p:sp>
        <p:grpSp>
          <p:nvGrpSpPr>
            <p:cNvPr id="59402" name="Group 10"/>
            <p:cNvGrpSpPr>
              <a:grpSpLocks/>
            </p:cNvGrpSpPr>
            <p:nvPr/>
          </p:nvGrpSpPr>
          <p:grpSpPr bwMode="auto">
            <a:xfrm>
              <a:off x="2839" y="2330"/>
              <a:ext cx="1426" cy="1112"/>
              <a:chOff x="3300" y="2226"/>
              <a:chExt cx="1426" cy="1112"/>
            </a:xfrm>
          </p:grpSpPr>
          <p:sp>
            <p:nvSpPr>
              <p:cNvPr id="59403" name="Text Box 11"/>
              <p:cNvSpPr txBox="1">
                <a:spLocks noChangeArrowheads="1"/>
              </p:cNvSpPr>
              <p:nvPr/>
            </p:nvSpPr>
            <p:spPr bwMode="auto">
              <a:xfrm flipH="1">
                <a:off x="3300" y="2226"/>
                <a:ext cx="51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>
                    <a:latin typeface="Times New Roman" pitchFamily="80" charset="0"/>
                  </a:rPr>
                  <a:t>Food</a:t>
                </a:r>
                <a:endParaRPr lang="es-ES" sz="2400">
                  <a:latin typeface="Times New Roman" pitchFamily="80" charset="0"/>
                </a:endParaRPr>
              </a:p>
            </p:txBody>
          </p:sp>
          <p:sp>
            <p:nvSpPr>
              <p:cNvPr id="59404" name="Line 12"/>
              <p:cNvSpPr>
                <a:spLocks noChangeShapeType="1"/>
              </p:cNvSpPr>
              <p:nvPr/>
            </p:nvSpPr>
            <p:spPr bwMode="auto">
              <a:xfrm>
                <a:off x="3528" y="2472"/>
                <a:ext cx="584" cy="5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9405" name="Text Box 13"/>
              <p:cNvSpPr txBox="1">
                <a:spLocks noChangeArrowheads="1"/>
              </p:cNvSpPr>
              <p:nvPr/>
            </p:nvSpPr>
            <p:spPr bwMode="auto">
              <a:xfrm flipH="1">
                <a:off x="3661" y="3050"/>
                <a:ext cx="106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>
                    <a:latin typeface="Times New Roman" pitchFamily="80" charset="0"/>
                  </a:rPr>
                  <a:t>Exploitation</a:t>
                </a:r>
                <a:endParaRPr lang="es-ES" sz="2400">
                  <a:latin typeface="Times New Roman" pitchFamily="80" charset="0"/>
                </a:endParaRPr>
              </a:p>
            </p:txBody>
          </p:sp>
        </p:grpSp>
        <p:grpSp>
          <p:nvGrpSpPr>
            <p:cNvPr id="59407" name="Group 15"/>
            <p:cNvGrpSpPr>
              <a:grpSpLocks/>
            </p:cNvGrpSpPr>
            <p:nvPr/>
          </p:nvGrpSpPr>
          <p:grpSpPr bwMode="auto">
            <a:xfrm>
              <a:off x="959" y="463"/>
              <a:ext cx="2784" cy="1837"/>
              <a:chOff x="1420" y="359"/>
              <a:chExt cx="2784" cy="1837"/>
            </a:xfrm>
          </p:grpSpPr>
          <p:pic>
            <p:nvPicPr>
              <p:cNvPr id="59408" name="Picture 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0" y="584"/>
                <a:ext cx="2784" cy="1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409" name="Text Box 17"/>
              <p:cNvSpPr txBox="1">
                <a:spLocks noChangeArrowheads="1"/>
              </p:cNvSpPr>
              <p:nvPr/>
            </p:nvSpPr>
            <p:spPr bwMode="auto">
              <a:xfrm>
                <a:off x="2232" y="359"/>
                <a:ext cx="128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latin typeface="Times New Roman" pitchFamily="80" charset="0"/>
                  </a:rPr>
                  <a:t>6 billion people today</a:t>
                </a:r>
                <a:endParaRPr lang="es-ES" sz="1600" b="1" dirty="0">
                  <a:latin typeface="Times New Roman" pitchFamily="80" charset="0"/>
                </a:endParaRPr>
              </a:p>
            </p:txBody>
          </p:sp>
        </p:grpSp>
        <p:grpSp>
          <p:nvGrpSpPr>
            <p:cNvPr id="59412" name="Group 20"/>
            <p:cNvGrpSpPr>
              <a:grpSpLocks/>
            </p:cNvGrpSpPr>
            <p:nvPr/>
          </p:nvGrpSpPr>
          <p:grpSpPr bwMode="auto">
            <a:xfrm>
              <a:off x="1499" y="3304"/>
              <a:ext cx="1720" cy="642"/>
              <a:chOff x="1499" y="3304"/>
              <a:chExt cx="1720" cy="642"/>
            </a:xfrm>
          </p:grpSpPr>
          <p:sp>
            <p:nvSpPr>
              <p:cNvPr id="59413" name="Text Box 21"/>
              <p:cNvSpPr txBox="1">
                <a:spLocks noChangeArrowheads="1"/>
              </p:cNvSpPr>
              <p:nvPr/>
            </p:nvSpPr>
            <p:spPr bwMode="auto">
              <a:xfrm>
                <a:off x="1697" y="3658"/>
                <a:ext cx="14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>
                    <a:latin typeface="Times New Roman" pitchFamily="80" charset="0"/>
                  </a:rPr>
                  <a:t>Biodiversity loss</a:t>
                </a:r>
                <a:endParaRPr lang="es-ES" sz="2400">
                  <a:latin typeface="Times New Roman" pitchFamily="80" charset="0"/>
                </a:endParaRPr>
              </a:p>
            </p:txBody>
          </p:sp>
          <p:sp>
            <p:nvSpPr>
              <p:cNvPr id="59414" name="Line 22"/>
              <p:cNvSpPr>
                <a:spLocks noChangeShapeType="1"/>
              </p:cNvSpPr>
              <p:nvPr/>
            </p:nvSpPr>
            <p:spPr bwMode="auto">
              <a:xfrm flipH="1">
                <a:off x="2483" y="3320"/>
                <a:ext cx="736" cy="368"/>
              </a:xfrm>
              <a:prstGeom prst="line">
                <a:avLst/>
              </a:prstGeom>
              <a:noFill/>
              <a:ln w="38100">
                <a:solidFill>
                  <a:srgbClr val="D6020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59415" name="Line 23"/>
              <p:cNvSpPr>
                <a:spLocks noChangeShapeType="1"/>
              </p:cNvSpPr>
              <p:nvPr/>
            </p:nvSpPr>
            <p:spPr bwMode="auto">
              <a:xfrm>
                <a:off x="1499" y="3304"/>
                <a:ext cx="696" cy="384"/>
              </a:xfrm>
              <a:prstGeom prst="line">
                <a:avLst/>
              </a:prstGeom>
              <a:noFill/>
              <a:ln w="38100">
                <a:solidFill>
                  <a:srgbClr val="D6020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grpSp>
          <p:nvGrpSpPr>
            <p:cNvPr id="59416" name="Group 24"/>
            <p:cNvGrpSpPr>
              <a:grpSpLocks/>
            </p:cNvGrpSpPr>
            <p:nvPr/>
          </p:nvGrpSpPr>
          <p:grpSpPr bwMode="auto">
            <a:xfrm>
              <a:off x="3840" y="480"/>
              <a:ext cx="1824" cy="1344"/>
              <a:chOff x="3840" y="480"/>
              <a:chExt cx="1824" cy="1344"/>
            </a:xfrm>
          </p:grpSpPr>
          <p:sp>
            <p:nvSpPr>
              <p:cNvPr id="59417" name="Freeform 25"/>
              <p:cNvSpPr>
                <a:spLocks/>
              </p:cNvSpPr>
              <p:nvPr/>
            </p:nvSpPr>
            <p:spPr bwMode="auto">
              <a:xfrm>
                <a:off x="3840" y="1248"/>
                <a:ext cx="1080" cy="576"/>
              </a:xfrm>
              <a:custGeom>
                <a:avLst/>
                <a:gdLst>
                  <a:gd name="T0" fmla="*/ 1008 w 1080"/>
                  <a:gd name="T1" fmla="*/ 0 h 576"/>
                  <a:gd name="T2" fmla="*/ 912 w 1080"/>
                  <a:gd name="T3" fmla="*/ 384 h 576"/>
                  <a:gd name="T4" fmla="*/ 0 w 1080"/>
                  <a:gd name="T5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0" h="576">
                    <a:moveTo>
                      <a:pt x="1008" y="0"/>
                    </a:moveTo>
                    <a:cubicBezTo>
                      <a:pt x="1044" y="144"/>
                      <a:pt x="1080" y="288"/>
                      <a:pt x="912" y="384"/>
                    </a:cubicBezTo>
                    <a:cubicBezTo>
                      <a:pt x="744" y="480"/>
                      <a:pt x="372" y="528"/>
                      <a:pt x="0" y="576"/>
                    </a:cubicBez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" name="Text Box 50"/>
              <p:cNvSpPr txBox="1">
                <a:spLocks noChangeArrowheads="1"/>
              </p:cNvSpPr>
              <p:nvPr/>
            </p:nvSpPr>
            <p:spPr bwMode="auto">
              <a:xfrm>
                <a:off x="4224" y="1080"/>
                <a:ext cx="1152" cy="216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To many humans</a:t>
                </a:r>
                <a:endParaRPr lang="en-US" sz="2400">
                  <a:cs typeface="Times New Roman" pitchFamily="80" charset="0"/>
                </a:endParaRPr>
              </a:p>
            </p:txBody>
          </p:sp>
          <p:grpSp>
            <p:nvGrpSpPr>
              <p:cNvPr id="59419" name="Group 27"/>
              <p:cNvGrpSpPr>
                <a:grpSpLocks/>
              </p:cNvGrpSpPr>
              <p:nvPr/>
            </p:nvGrpSpPr>
            <p:grpSpPr bwMode="auto">
              <a:xfrm>
                <a:off x="3984" y="480"/>
                <a:ext cx="1680" cy="600"/>
                <a:chOff x="2016" y="384"/>
                <a:chExt cx="1680" cy="600"/>
              </a:xfrm>
            </p:grpSpPr>
            <p:sp>
              <p:nvSpPr>
                <p:cNvPr id="4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216" y="672"/>
                  <a:ext cx="480" cy="144"/>
                </a:xfrm>
                <a:prstGeom prst="rect">
                  <a:avLst/>
                </a:prstGeom>
                <a:solidFill>
                  <a:srgbClr val="FF99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91440" bIns="91440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/>
                  <a:r>
                    <a:rPr lang="en-US" sz="900" b="1">
                      <a:cs typeface="Times New Roman" pitchFamily="80" charset="0"/>
                    </a:rPr>
                    <a:t>Wealth</a:t>
                  </a:r>
                  <a:endParaRPr lang="en-US" sz="2400">
                    <a:cs typeface="Times New Roman" pitchFamily="80" charset="0"/>
                  </a:endParaRPr>
                </a:p>
              </p:txBody>
            </p:sp>
            <p:sp>
              <p:nvSpPr>
                <p:cNvPr id="43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024" y="384"/>
                  <a:ext cx="528" cy="144"/>
                </a:xfrm>
                <a:prstGeom prst="rect">
                  <a:avLst/>
                </a:prstGeom>
                <a:solidFill>
                  <a:srgbClr val="FF99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91440" bIns="91440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/>
                  <a:r>
                    <a:rPr lang="en-US" sz="900" b="1">
                      <a:cs typeface="Times New Roman" pitchFamily="80" charset="0"/>
                    </a:rPr>
                    <a:t>Corruption</a:t>
                  </a:r>
                  <a:endParaRPr lang="en-US" sz="2400">
                    <a:cs typeface="Times New Roman" pitchFamily="80" charset="0"/>
                  </a:endParaRPr>
                </a:p>
              </p:txBody>
            </p:sp>
            <p:sp>
              <p:nvSpPr>
                <p:cNvPr id="4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160" y="384"/>
                  <a:ext cx="528" cy="144"/>
                </a:xfrm>
                <a:prstGeom prst="rect">
                  <a:avLst/>
                </a:prstGeom>
                <a:solidFill>
                  <a:srgbClr val="FF99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91440" bIns="91440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/>
                  <a:r>
                    <a:rPr lang="en-US" sz="900" b="1">
                      <a:cs typeface="Times New Roman" pitchFamily="80" charset="0"/>
                    </a:rPr>
                    <a:t>Education</a:t>
                  </a:r>
                  <a:endParaRPr lang="en-US" sz="2400">
                    <a:cs typeface="Times New Roman" pitchFamily="80" charset="0"/>
                  </a:endParaRPr>
                </a:p>
              </p:txBody>
            </p:sp>
            <p:sp>
              <p:nvSpPr>
                <p:cNvPr id="45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016" y="672"/>
                  <a:ext cx="480" cy="144"/>
                </a:xfrm>
                <a:prstGeom prst="rect">
                  <a:avLst/>
                </a:prstGeom>
                <a:solidFill>
                  <a:srgbClr val="FF99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91440" bIns="91440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/>
                  <a:r>
                    <a:rPr lang="en-US" sz="900" b="1">
                      <a:cs typeface="Times New Roman" pitchFamily="80" charset="0"/>
                    </a:rPr>
                    <a:t>Inequity</a:t>
                  </a:r>
                  <a:endParaRPr lang="en-US" sz="2400">
                    <a:cs typeface="Times New Roman" pitchFamily="80" charset="0"/>
                  </a:endParaRPr>
                </a:p>
              </p:txBody>
            </p:sp>
            <p:cxnSp>
              <p:nvCxnSpPr>
                <p:cNvPr id="59424" name="AutoShape 2"/>
                <p:cNvCxnSpPr>
                  <a:cxnSpLocks noChangeShapeType="1"/>
                  <a:stCxn id="42" idx="2"/>
                  <a:endCxn id="41" idx="0"/>
                </p:cNvCxnSpPr>
                <p:nvPr/>
              </p:nvCxnSpPr>
              <p:spPr bwMode="auto">
                <a:xfrm rot="5400000">
                  <a:off x="3060" y="588"/>
                  <a:ext cx="168" cy="62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25" name="AutoShape 2"/>
                <p:cNvCxnSpPr>
                  <a:cxnSpLocks noChangeShapeType="1"/>
                  <a:stCxn id="45" idx="2"/>
                  <a:endCxn id="41" idx="0"/>
                </p:cNvCxnSpPr>
                <p:nvPr/>
              </p:nvCxnSpPr>
              <p:spPr bwMode="auto">
                <a:xfrm rot="16200000" flipH="1">
                  <a:off x="2460" y="612"/>
                  <a:ext cx="168" cy="57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26" name="AutoShape 2"/>
                <p:cNvCxnSpPr>
                  <a:cxnSpLocks noChangeShapeType="1"/>
                  <a:stCxn id="44" idx="2"/>
                  <a:endCxn id="41" idx="0"/>
                </p:cNvCxnSpPr>
                <p:nvPr/>
              </p:nvCxnSpPr>
              <p:spPr bwMode="auto">
                <a:xfrm rot="16200000" flipH="1">
                  <a:off x="2400" y="552"/>
                  <a:ext cx="456" cy="4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27" name="AutoShape 2"/>
                <p:cNvCxnSpPr>
                  <a:cxnSpLocks noChangeShapeType="1"/>
                  <a:stCxn id="43" idx="2"/>
                  <a:endCxn id="41" idx="0"/>
                </p:cNvCxnSpPr>
                <p:nvPr/>
              </p:nvCxnSpPr>
              <p:spPr bwMode="auto">
                <a:xfrm rot="5400000">
                  <a:off x="2832" y="528"/>
                  <a:ext cx="456" cy="45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28" name="AutoShape 2"/>
                <p:cNvCxnSpPr>
                  <a:cxnSpLocks noChangeShapeType="1"/>
                  <a:stCxn id="44" idx="2"/>
                  <a:endCxn id="45" idx="0"/>
                </p:cNvCxnSpPr>
                <p:nvPr/>
              </p:nvCxnSpPr>
              <p:spPr bwMode="auto">
                <a:xfrm rot="5400000">
                  <a:off x="2268" y="516"/>
                  <a:ext cx="144" cy="16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29" name="AutoShape 2"/>
                <p:cNvCxnSpPr>
                  <a:cxnSpLocks noChangeShapeType="1"/>
                  <a:stCxn id="43" idx="2"/>
                  <a:endCxn id="42" idx="0"/>
                </p:cNvCxnSpPr>
                <p:nvPr/>
              </p:nvCxnSpPr>
              <p:spPr bwMode="auto">
                <a:xfrm rot="16200000" flipH="1">
                  <a:off x="3300" y="516"/>
                  <a:ext cx="144" cy="16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430" name="AutoShape 2"/>
                <p:cNvCxnSpPr>
                  <a:cxnSpLocks noChangeShapeType="1"/>
                  <a:stCxn id="43" idx="1"/>
                  <a:endCxn id="44" idx="3"/>
                </p:cNvCxnSpPr>
                <p:nvPr/>
              </p:nvCxnSpPr>
              <p:spPr bwMode="auto">
                <a:xfrm rot="10800000">
                  <a:off x="2688" y="456"/>
                  <a:ext cx="336" cy="0"/>
                </a:xfrm>
                <a:prstGeom prst="straightConnector1">
                  <a:avLst/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sp>
        <p:nvSpPr>
          <p:cNvPr id="59432" name="Rectangle 40"/>
          <p:cNvSpPr>
            <a:spLocks noChangeArrowheads="1"/>
          </p:cNvSpPr>
          <p:nvPr/>
        </p:nvSpPr>
        <p:spPr bwMode="auto">
          <a:xfrm>
            <a:off x="6248400" y="609600"/>
            <a:ext cx="2819400" cy="990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2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098" name="Text Box 50"/>
          <p:cNvSpPr txBox="1">
            <a:spLocks noChangeArrowheads="1"/>
          </p:cNvSpPr>
          <p:nvPr/>
        </p:nvSpPr>
        <p:spPr bwMode="auto">
          <a:xfrm>
            <a:off x="2209800" y="1333500"/>
            <a:ext cx="1828800" cy="34290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900" b="1">
                <a:cs typeface="Times New Roman" pitchFamily="80" charset="0"/>
              </a:rPr>
              <a:t>Human population</a:t>
            </a:r>
            <a:endParaRPr lang="en-US">
              <a:cs typeface="Times New Roman" pitchFamily="80" charset="0"/>
            </a:endParaRP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838200" y="1676400"/>
            <a:ext cx="4572000" cy="1252538"/>
            <a:chOff x="2362200" y="1676400"/>
            <a:chExt cx="4571365" cy="1252855"/>
          </a:xfrm>
        </p:grpSpPr>
        <p:sp>
          <p:nvSpPr>
            <p:cNvPr id="11328" name="Text Box 49"/>
            <p:cNvSpPr txBox="1">
              <a:spLocks noChangeArrowheads="1"/>
            </p:cNvSpPr>
            <p:nvPr/>
          </p:nvSpPr>
          <p:spPr bwMode="auto">
            <a:xfrm>
              <a:off x="2362200" y="2586355"/>
              <a:ext cx="1143000" cy="3429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Household</a:t>
              </a:r>
              <a:endParaRPr lang="en-US">
                <a:cs typeface="Times New Roman" pitchFamily="80" charset="0"/>
              </a:endParaRPr>
            </a:p>
          </p:txBody>
        </p:sp>
        <p:cxnSp>
          <p:nvCxnSpPr>
            <p:cNvPr id="11329" name="AutoShape 33"/>
            <p:cNvCxnSpPr>
              <a:cxnSpLocks noChangeShapeType="1"/>
            </p:cNvCxnSpPr>
            <p:nvPr/>
          </p:nvCxnSpPr>
          <p:spPr bwMode="auto">
            <a:xfrm rot="5400000">
              <a:off x="3335655" y="1274445"/>
              <a:ext cx="909955" cy="171450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30" name="Text Box 48"/>
            <p:cNvSpPr txBox="1">
              <a:spLocks noChangeArrowheads="1"/>
            </p:cNvSpPr>
            <p:nvPr/>
          </p:nvSpPr>
          <p:spPr bwMode="auto">
            <a:xfrm>
              <a:off x="5791200" y="2586355"/>
              <a:ext cx="1142365" cy="3429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Energy</a:t>
              </a:r>
              <a:endParaRPr lang="en-US">
                <a:cs typeface="Times New Roman" pitchFamily="80" charset="0"/>
              </a:endParaRPr>
            </a:p>
          </p:txBody>
        </p:sp>
        <p:cxnSp>
          <p:nvCxnSpPr>
            <p:cNvPr id="11331" name="AutoShape 32"/>
            <p:cNvCxnSpPr>
              <a:cxnSpLocks noChangeShapeType="1"/>
            </p:cNvCxnSpPr>
            <p:nvPr/>
          </p:nvCxnSpPr>
          <p:spPr bwMode="auto">
            <a:xfrm rot="16200000" flipH="1">
              <a:off x="5050155" y="1274445"/>
              <a:ext cx="909955" cy="171450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32" name="AutoShape 31"/>
            <p:cNvCxnSpPr>
              <a:cxnSpLocks noChangeShapeType="1"/>
            </p:cNvCxnSpPr>
            <p:nvPr/>
          </p:nvCxnSpPr>
          <p:spPr bwMode="auto">
            <a:xfrm rot="5400000">
              <a:off x="4193540" y="2131060"/>
              <a:ext cx="909955" cy="635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33" name="Text Box 29"/>
            <p:cNvSpPr txBox="1">
              <a:spLocks noChangeArrowheads="1"/>
            </p:cNvSpPr>
            <p:nvPr/>
          </p:nvSpPr>
          <p:spPr bwMode="auto">
            <a:xfrm>
              <a:off x="4076700" y="2586355"/>
              <a:ext cx="1143000" cy="3429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Food</a:t>
              </a:r>
              <a:endParaRPr lang="en-US">
                <a:cs typeface="Times New Roman" pitchFamily="80" charset="0"/>
              </a:endParaRP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152400" y="3733800"/>
            <a:ext cx="5943600" cy="1143000"/>
            <a:chOff x="1676400" y="3733483"/>
            <a:chExt cx="5943600" cy="1143952"/>
          </a:xfrm>
        </p:grpSpPr>
        <p:sp>
          <p:nvSpPr>
            <p:cNvPr id="11310" name="Text Box 42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Protected areas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11311" name="Text Box 41"/>
            <p:cNvSpPr txBox="1">
              <a:spLocks noChangeArrowheads="1"/>
            </p:cNvSpPr>
            <p:nvPr/>
          </p:nvSpPr>
          <p:spPr bwMode="auto">
            <a:xfrm>
              <a:off x="2477135" y="4419600"/>
              <a:ext cx="571500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Quota limits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11312" name="Text Box 40"/>
            <p:cNvSpPr txBox="1">
              <a:spLocks noChangeArrowheads="1"/>
            </p:cNvSpPr>
            <p:nvPr/>
          </p:nvSpPr>
          <p:spPr bwMode="auto">
            <a:xfrm>
              <a:off x="3162300" y="4419600"/>
              <a:ext cx="457835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CO</a:t>
              </a:r>
              <a:r>
                <a:rPr lang="en-US" sz="900" baseline="-30000">
                  <a:cs typeface="Times New Roman" pitchFamily="80" charset="0"/>
                </a:rPr>
                <a:t>2</a:t>
              </a:r>
              <a:r>
                <a:rPr lang="en-US" sz="900">
                  <a:cs typeface="Times New Roman" pitchFamily="80" charset="0"/>
                </a:rPr>
                <a:t> caps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11313" name="Text Box 39"/>
            <p:cNvSpPr txBox="1">
              <a:spLocks noChangeArrowheads="1"/>
            </p:cNvSpPr>
            <p:nvPr/>
          </p:nvSpPr>
          <p:spPr bwMode="auto">
            <a:xfrm>
              <a:off x="3733800" y="4419600"/>
              <a:ext cx="799465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Alternative energies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11314" name="Text Box 38"/>
            <p:cNvSpPr txBox="1">
              <a:spLocks noChangeArrowheads="1"/>
            </p:cNvSpPr>
            <p:nvPr/>
          </p:nvSpPr>
          <p:spPr bwMode="auto">
            <a:xfrm>
              <a:off x="4648200" y="4419600"/>
              <a:ext cx="686435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80" charset="0"/>
                </a:rPr>
                <a:t>Education awareness</a:t>
              </a:r>
            </a:p>
          </p:txBody>
        </p:sp>
        <p:sp>
          <p:nvSpPr>
            <p:cNvPr id="11315" name="Text Box 37"/>
            <p:cNvSpPr txBox="1">
              <a:spLocks noChangeArrowheads="1"/>
            </p:cNvSpPr>
            <p:nvPr/>
          </p:nvSpPr>
          <p:spPr bwMode="auto">
            <a:xfrm>
              <a:off x="6248400" y="4419600"/>
              <a:ext cx="571500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80" charset="0"/>
                </a:rPr>
                <a:t>Manual controls</a:t>
              </a:r>
            </a:p>
          </p:txBody>
        </p:sp>
        <p:sp>
          <p:nvSpPr>
            <p:cNvPr id="11316" name="Text Box 36"/>
            <p:cNvSpPr txBox="1">
              <a:spLocks noChangeArrowheads="1"/>
            </p:cNvSpPr>
            <p:nvPr/>
          </p:nvSpPr>
          <p:spPr bwMode="auto">
            <a:xfrm>
              <a:off x="6934200" y="4419600"/>
              <a:ext cx="685800" cy="457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Traffic reduction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11317" name="Text Box 34"/>
            <p:cNvSpPr txBox="1">
              <a:spLocks noChangeArrowheads="1"/>
            </p:cNvSpPr>
            <p:nvPr/>
          </p:nvSpPr>
          <p:spPr bwMode="auto">
            <a:xfrm>
              <a:off x="5448300" y="4419600"/>
              <a:ext cx="685800" cy="45783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tIns="82296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800">
                  <a:cs typeface="Times New Roman" pitchFamily="80" charset="0"/>
                </a:rPr>
                <a:t>Treatment plants</a:t>
              </a:r>
            </a:p>
          </p:txBody>
        </p:sp>
        <p:cxnSp>
          <p:nvCxnSpPr>
            <p:cNvPr id="11318" name="AutoShape 20"/>
            <p:cNvCxnSpPr>
              <a:cxnSpLocks noChangeShapeType="1"/>
            </p:cNvCxnSpPr>
            <p:nvPr/>
          </p:nvCxnSpPr>
          <p:spPr bwMode="auto">
            <a:xfrm rot="5400000">
              <a:off x="1980565" y="3866515"/>
              <a:ext cx="591820" cy="51435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9" name="AutoShape 19"/>
            <p:cNvCxnSpPr>
              <a:cxnSpLocks noChangeShapeType="1"/>
            </p:cNvCxnSpPr>
            <p:nvPr/>
          </p:nvCxnSpPr>
          <p:spPr bwMode="auto">
            <a:xfrm rot="5400000">
              <a:off x="2390775" y="3362325"/>
              <a:ext cx="685800" cy="142875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0" name="AutoShape 18"/>
            <p:cNvCxnSpPr>
              <a:cxnSpLocks noChangeShapeType="1"/>
            </p:cNvCxnSpPr>
            <p:nvPr/>
          </p:nvCxnSpPr>
          <p:spPr bwMode="auto">
            <a:xfrm rot="5400000">
              <a:off x="2762885" y="3733800"/>
              <a:ext cx="685800" cy="68516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1" name="AutoShape 17"/>
            <p:cNvCxnSpPr>
              <a:cxnSpLocks noChangeShapeType="1"/>
            </p:cNvCxnSpPr>
            <p:nvPr/>
          </p:nvCxnSpPr>
          <p:spPr bwMode="auto">
            <a:xfrm rot="16200000" flipH="1">
              <a:off x="3877310" y="3304540"/>
              <a:ext cx="685800" cy="154368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2" name="AutoShape 16"/>
            <p:cNvCxnSpPr>
              <a:cxnSpLocks noChangeShapeType="1"/>
            </p:cNvCxnSpPr>
            <p:nvPr/>
          </p:nvCxnSpPr>
          <p:spPr bwMode="auto">
            <a:xfrm rot="5400000">
              <a:off x="3911600" y="3683000"/>
              <a:ext cx="216535" cy="1256665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3" name="AutoShape 15"/>
            <p:cNvCxnSpPr>
              <a:cxnSpLocks noChangeShapeType="1"/>
            </p:cNvCxnSpPr>
            <p:nvPr/>
          </p:nvCxnSpPr>
          <p:spPr bwMode="auto">
            <a:xfrm rot="5400000">
              <a:off x="4282440" y="4054475"/>
              <a:ext cx="216535" cy="514350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4" name="AutoShape 14"/>
            <p:cNvCxnSpPr>
              <a:cxnSpLocks noChangeShapeType="1"/>
            </p:cNvCxnSpPr>
            <p:nvPr/>
          </p:nvCxnSpPr>
          <p:spPr bwMode="auto">
            <a:xfrm rot="16200000" flipH="1">
              <a:off x="4711700" y="4139565"/>
              <a:ext cx="216535" cy="343535"/>
            </a:xfrm>
            <a:prstGeom prst="curvedConnector3">
              <a:avLst>
                <a:gd name="adj1" fmla="val 49852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5" name="AutoShape 13"/>
            <p:cNvCxnSpPr>
              <a:cxnSpLocks noChangeShapeType="1"/>
            </p:cNvCxnSpPr>
            <p:nvPr/>
          </p:nvCxnSpPr>
          <p:spPr bwMode="auto">
            <a:xfrm rot="5400000">
              <a:off x="5582285" y="4152900"/>
              <a:ext cx="475615" cy="57785"/>
            </a:xfrm>
            <a:prstGeom prst="curvedConnector3">
              <a:avLst>
                <a:gd name="adj1" fmla="val 49935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6" name="AutoShape 12"/>
            <p:cNvCxnSpPr>
              <a:cxnSpLocks noChangeShapeType="1"/>
            </p:cNvCxnSpPr>
            <p:nvPr/>
          </p:nvCxnSpPr>
          <p:spPr bwMode="auto">
            <a:xfrm rot="5400000">
              <a:off x="6385560" y="3985260"/>
              <a:ext cx="582930" cy="28575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7" name="AutoShape 11"/>
            <p:cNvCxnSpPr>
              <a:cxnSpLocks noChangeShapeType="1"/>
            </p:cNvCxnSpPr>
            <p:nvPr/>
          </p:nvCxnSpPr>
          <p:spPr bwMode="auto">
            <a:xfrm rot="16200000" flipH="1">
              <a:off x="6757035" y="3899535"/>
              <a:ext cx="582930" cy="45720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495300" y="4876800"/>
            <a:ext cx="5257800" cy="1143000"/>
            <a:chOff x="2019300" y="4876483"/>
            <a:chExt cx="5257800" cy="1143317"/>
          </a:xfrm>
        </p:grpSpPr>
        <p:sp>
          <p:nvSpPr>
            <p:cNvPr id="11301" name="Text Box 35"/>
            <p:cNvSpPr txBox="1">
              <a:spLocks noChangeArrowheads="1"/>
            </p:cNvSpPr>
            <p:nvPr/>
          </p:nvSpPr>
          <p:spPr bwMode="auto">
            <a:xfrm>
              <a:off x="4076700" y="5676900"/>
              <a:ext cx="1143000" cy="34290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Biodiversity status</a:t>
              </a:r>
              <a:endParaRPr lang="en-US">
                <a:cs typeface="Times New Roman" pitchFamily="80" charset="0"/>
              </a:endParaRPr>
            </a:p>
          </p:txBody>
        </p:sp>
        <p:cxnSp>
          <p:nvCxnSpPr>
            <p:cNvPr id="11302" name="AutoShape 10"/>
            <p:cNvCxnSpPr>
              <a:cxnSpLocks noChangeShapeType="1"/>
            </p:cNvCxnSpPr>
            <p:nvPr/>
          </p:nvCxnSpPr>
          <p:spPr bwMode="auto">
            <a:xfrm rot="16200000" flipH="1">
              <a:off x="2933700" y="3962400"/>
              <a:ext cx="800100" cy="262890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3" name="AutoShape 9"/>
            <p:cNvCxnSpPr>
              <a:cxnSpLocks noChangeShapeType="1"/>
            </p:cNvCxnSpPr>
            <p:nvPr/>
          </p:nvCxnSpPr>
          <p:spPr bwMode="auto">
            <a:xfrm rot="16200000" flipH="1">
              <a:off x="3305810" y="4333875"/>
              <a:ext cx="800100" cy="188531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4" name="AutoShape 8"/>
            <p:cNvCxnSpPr>
              <a:cxnSpLocks noChangeShapeType="1"/>
            </p:cNvCxnSpPr>
            <p:nvPr/>
          </p:nvCxnSpPr>
          <p:spPr bwMode="auto">
            <a:xfrm rot="16200000" flipH="1">
              <a:off x="3620135" y="4648200"/>
              <a:ext cx="800100" cy="125666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5" name="AutoShape 7"/>
            <p:cNvCxnSpPr>
              <a:cxnSpLocks noChangeShapeType="1"/>
            </p:cNvCxnSpPr>
            <p:nvPr/>
          </p:nvCxnSpPr>
          <p:spPr bwMode="auto">
            <a:xfrm rot="16200000" flipH="1">
              <a:off x="3990975" y="5019675"/>
              <a:ext cx="800100" cy="51435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6" name="AutoShape 6"/>
            <p:cNvCxnSpPr>
              <a:cxnSpLocks noChangeShapeType="1"/>
            </p:cNvCxnSpPr>
            <p:nvPr/>
          </p:nvCxnSpPr>
          <p:spPr bwMode="auto">
            <a:xfrm rot="5400000">
              <a:off x="4420235" y="5104765"/>
              <a:ext cx="800100" cy="34353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7" name="AutoShape 5"/>
            <p:cNvCxnSpPr>
              <a:cxnSpLocks noChangeShapeType="1"/>
            </p:cNvCxnSpPr>
            <p:nvPr/>
          </p:nvCxnSpPr>
          <p:spPr bwMode="auto">
            <a:xfrm rot="5400000">
              <a:off x="4819650" y="4705985"/>
              <a:ext cx="799465" cy="1143000"/>
            </a:xfrm>
            <a:prstGeom prst="curvedConnector3">
              <a:avLst>
                <a:gd name="adj1" fmla="val 49958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8" name="AutoShape 4"/>
            <p:cNvCxnSpPr>
              <a:cxnSpLocks noChangeShapeType="1"/>
            </p:cNvCxnSpPr>
            <p:nvPr/>
          </p:nvCxnSpPr>
          <p:spPr bwMode="auto">
            <a:xfrm rot="5400000">
              <a:off x="5191125" y="4333875"/>
              <a:ext cx="800100" cy="188595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9" name="AutoShape 3"/>
            <p:cNvCxnSpPr>
              <a:cxnSpLocks noChangeShapeType="1"/>
            </p:cNvCxnSpPr>
            <p:nvPr/>
          </p:nvCxnSpPr>
          <p:spPr bwMode="auto">
            <a:xfrm rot="5400000">
              <a:off x="5562600" y="3962400"/>
              <a:ext cx="800100" cy="262890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68"/>
          <p:cNvGrpSpPr>
            <a:grpSpLocks/>
          </p:cNvGrpSpPr>
          <p:nvPr/>
        </p:nvGrpSpPr>
        <p:grpSpPr bwMode="auto">
          <a:xfrm>
            <a:off x="723900" y="2928938"/>
            <a:ext cx="4914900" cy="1309687"/>
            <a:chOff x="2247900" y="2929255"/>
            <a:chExt cx="4914900" cy="1308709"/>
          </a:xfrm>
        </p:grpSpPr>
        <p:sp>
          <p:nvSpPr>
            <p:cNvPr id="11282" name="Text Box 45"/>
            <p:cNvSpPr txBox="1">
              <a:spLocks noChangeArrowheads="1"/>
            </p:cNvSpPr>
            <p:nvPr/>
          </p:nvSpPr>
          <p:spPr bwMode="auto">
            <a:xfrm>
              <a:off x="4076700" y="3390872"/>
              <a:ext cx="1143000" cy="84709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73152" bIns="9144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>
                  <a:cs typeface="Times New Roman" pitchFamily="80" charset="0"/>
                </a:rPr>
                <a:t>Climate change: Warming, Acidification, catastrophic weather</a:t>
              </a:r>
              <a:endParaRPr lang="en-US">
                <a:cs typeface="Times New Roman" pitchFamily="80" charset="0"/>
              </a:endParaRPr>
            </a:p>
          </p:txBody>
        </p:sp>
        <p:grpSp>
          <p:nvGrpSpPr>
            <p:cNvPr id="11283" name="Group 61"/>
            <p:cNvGrpSpPr>
              <a:grpSpLocks/>
            </p:cNvGrpSpPr>
            <p:nvPr/>
          </p:nvGrpSpPr>
          <p:grpSpPr bwMode="auto">
            <a:xfrm>
              <a:off x="2933700" y="2929255"/>
              <a:ext cx="3429000" cy="993033"/>
              <a:chOff x="2933700" y="2929255"/>
              <a:chExt cx="3429000" cy="993033"/>
            </a:xfrm>
          </p:grpSpPr>
          <p:sp>
            <p:nvSpPr>
              <p:cNvPr id="11299" name="Text Box 44"/>
              <p:cNvSpPr txBox="1">
                <a:spLocks noChangeArrowheads="1"/>
              </p:cNvSpPr>
              <p:nvPr/>
            </p:nvSpPr>
            <p:spPr bwMode="auto">
              <a:xfrm>
                <a:off x="5334000" y="3390872"/>
                <a:ext cx="1028700" cy="531416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73152" bIns="9144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800">
                    <a:cs typeface="Times New Roman" pitchFamily="80" charset="0"/>
                  </a:rPr>
                  <a:t>Pollution: sewage, erosion, eutrophication</a:t>
                </a:r>
              </a:p>
            </p:txBody>
          </p:sp>
          <p:cxnSp>
            <p:nvCxnSpPr>
              <p:cNvPr id="11300" name="AutoShape 30"/>
              <p:cNvCxnSpPr>
                <a:cxnSpLocks noChangeShapeType="1"/>
              </p:cNvCxnSpPr>
              <p:nvPr/>
            </p:nvCxnSpPr>
            <p:spPr bwMode="auto">
              <a:xfrm rot="16200000" flipH="1">
                <a:off x="4160520" y="1702435"/>
                <a:ext cx="461645" cy="2915285"/>
              </a:xfrm>
              <a:prstGeom prst="curvedConnector3">
                <a:avLst>
                  <a:gd name="adj1" fmla="val 49931"/>
                </a:avLst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1284" name="AutoShape 28"/>
            <p:cNvCxnSpPr>
              <a:cxnSpLocks noChangeShapeType="1"/>
            </p:cNvCxnSpPr>
            <p:nvPr/>
          </p:nvCxnSpPr>
          <p:spPr bwMode="auto">
            <a:xfrm rot="5400000">
              <a:off x="3359785" y="2103120"/>
              <a:ext cx="461645" cy="2114550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285" name="Group 62"/>
            <p:cNvGrpSpPr>
              <a:grpSpLocks/>
            </p:cNvGrpSpPr>
            <p:nvPr/>
          </p:nvGrpSpPr>
          <p:grpSpPr bwMode="auto">
            <a:xfrm>
              <a:off x="2933700" y="2929572"/>
              <a:ext cx="1714183" cy="804228"/>
              <a:chOff x="2933700" y="2929572"/>
              <a:chExt cx="1714183" cy="804228"/>
            </a:xfrm>
          </p:grpSpPr>
          <p:sp>
            <p:nvSpPr>
              <p:cNvPr id="11297" name="Text Box 46"/>
              <p:cNvSpPr txBox="1">
                <a:spLocks noChangeArrowheads="1"/>
              </p:cNvSpPr>
              <p:nvPr/>
            </p:nvSpPr>
            <p:spPr bwMode="auto">
              <a:xfrm>
                <a:off x="2933700" y="3390900"/>
                <a:ext cx="1028700" cy="34290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73152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900">
                    <a:cs typeface="Times New Roman" pitchFamily="80" charset="0"/>
                  </a:rPr>
                  <a:t>Overexploitation</a:t>
                </a:r>
                <a:endParaRPr lang="en-US">
                  <a:cs typeface="Times New Roman" pitchFamily="80" charset="0"/>
                </a:endParaRPr>
              </a:p>
            </p:txBody>
          </p:sp>
          <p:cxnSp>
            <p:nvCxnSpPr>
              <p:cNvPr id="11298" name="AutoShape 27"/>
              <p:cNvCxnSpPr>
                <a:cxnSpLocks noChangeShapeType="1"/>
              </p:cNvCxnSpPr>
              <p:nvPr/>
            </p:nvCxnSpPr>
            <p:spPr bwMode="auto">
              <a:xfrm rot="5400000">
                <a:off x="3816985" y="2560320"/>
                <a:ext cx="461645" cy="1200150"/>
              </a:xfrm>
              <a:prstGeom prst="curvedConnector3">
                <a:avLst>
                  <a:gd name="adj1" fmla="val 49931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1286" name="AutoShape 26"/>
            <p:cNvCxnSpPr>
              <a:cxnSpLocks noChangeShapeType="1"/>
            </p:cNvCxnSpPr>
            <p:nvPr/>
          </p:nvCxnSpPr>
          <p:spPr bwMode="auto">
            <a:xfrm rot="5400000">
              <a:off x="4417695" y="3159760"/>
              <a:ext cx="461645" cy="635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7" name="AutoShape 25"/>
            <p:cNvCxnSpPr>
              <a:cxnSpLocks noChangeShapeType="1"/>
            </p:cNvCxnSpPr>
            <p:nvPr/>
          </p:nvCxnSpPr>
          <p:spPr bwMode="auto">
            <a:xfrm rot="16200000" flipH="1">
              <a:off x="5017770" y="2559685"/>
              <a:ext cx="461645" cy="1200785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8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6360160" y="2931795"/>
              <a:ext cx="461645" cy="457200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9" name="AutoShape 23"/>
            <p:cNvCxnSpPr>
              <a:cxnSpLocks noChangeShapeType="1"/>
            </p:cNvCxnSpPr>
            <p:nvPr/>
          </p:nvCxnSpPr>
          <p:spPr bwMode="auto">
            <a:xfrm rot="5400000">
              <a:off x="5875020" y="2903220"/>
              <a:ext cx="461645" cy="513715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0" name="AutoShape 22"/>
            <p:cNvCxnSpPr>
              <a:cxnSpLocks noChangeShapeType="1"/>
            </p:cNvCxnSpPr>
            <p:nvPr/>
          </p:nvCxnSpPr>
          <p:spPr bwMode="auto">
            <a:xfrm rot="5400000">
              <a:off x="5274310" y="2303145"/>
              <a:ext cx="461645" cy="1714500"/>
            </a:xfrm>
            <a:prstGeom prst="curvedConnector3">
              <a:avLst>
                <a:gd name="adj1" fmla="val 49931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291" name="Group 60"/>
            <p:cNvGrpSpPr>
              <a:grpSpLocks/>
            </p:cNvGrpSpPr>
            <p:nvPr/>
          </p:nvGrpSpPr>
          <p:grpSpPr bwMode="auto">
            <a:xfrm>
              <a:off x="2247900" y="2929572"/>
              <a:ext cx="685483" cy="908641"/>
              <a:chOff x="2247900" y="2929572"/>
              <a:chExt cx="685483" cy="908641"/>
            </a:xfrm>
          </p:grpSpPr>
          <p:sp>
            <p:nvSpPr>
              <p:cNvPr id="11295" name="Text Box 47"/>
              <p:cNvSpPr txBox="1">
                <a:spLocks noChangeArrowheads="1"/>
              </p:cNvSpPr>
              <p:nvPr/>
            </p:nvSpPr>
            <p:spPr bwMode="auto">
              <a:xfrm>
                <a:off x="2247900" y="3390872"/>
                <a:ext cx="571500" cy="447341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82296" bIns="9144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900">
                    <a:cs typeface="Times New Roman" pitchFamily="80" charset="0"/>
                  </a:rPr>
                  <a:t>Habitat loss</a:t>
                </a:r>
                <a:endParaRPr lang="en-US">
                  <a:cs typeface="Times New Roman" pitchFamily="80" charset="0"/>
                </a:endParaRPr>
              </a:p>
            </p:txBody>
          </p:sp>
          <p:cxnSp>
            <p:nvCxnSpPr>
              <p:cNvPr id="11296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2502535" y="2960370"/>
                <a:ext cx="461645" cy="400050"/>
              </a:xfrm>
              <a:prstGeom prst="curvedConnector3">
                <a:avLst>
                  <a:gd name="adj1" fmla="val 49931"/>
                </a:avLst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292" name="Group 63"/>
            <p:cNvGrpSpPr>
              <a:grpSpLocks/>
            </p:cNvGrpSpPr>
            <p:nvPr/>
          </p:nvGrpSpPr>
          <p:grpSpPr bwMode="auto">
            <a:xfrm>
              <a:off x="4647883" y="2929572"/>
              <a:ext cx="2514917" cy="918159"/>
              <a:chOff x="4647883" y="2929572"/>
              <a:chExt cx="2514917" cy="918159"/>
            </a:xfrm>
          </p:grpSpPr>
          <p:sp>
            <p:nvSpPr>
              <p:cNvPr id="11293" name="Text Box 43"/>
              <p:cNvSpPr txBox="1">
                <a:spLocks noChangeArrowheads="1"/>
              </p:cNvSpPr>
              <p:nvPr/>
            </p:nvSpPr>
            <p:spPr bwMode="auto">
              <a:xfrm>
                <a:off x="6477000" y="3390872"/>
                <a:ext cx="685800" cy="456859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900">
                    <a:cs typeface="Times New Roman" pitchFamily="80" charset="0"/>
                  </a:rPr>
                  <a:t>Invasive species</a:t>
                </a:r>
                <a:endParaRPr lang="en-US">
                  <a:cs typeface="Times New Roman" pitchFamily="80" charset="0"/>
                </a:endParaRPr>
              </a:p>
            </p:txBody>
          </p:sp>
          <p:cxnSp>
            <p:nvCxnSpPr>
              <p:cNvPr id="11294" name="AutoShape 2"/>
              <p:cNvCxnSpPr>
                <a:cxnSpLocks noChangeShapeType="1"/>
              </p:cNvCxnSpPr>
              <p:nvPr/>
            </p:nvCxnSpPr>
            <p:spPr bwMode="auto">
              <a:xfrm rot="16200000" flipH="1">
                <a:off x="5502910" y="2074545"/>
                <a:ext cx="461645" cy="2171700"/>
              </a:xfrm>
              <a:prstGeom prst="curvedConnector3">
                <a:avLst>
                  <a:gd name="adj1" fmla="val 49931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pic>
        <p:nvPicPr>
          <p:cNvPr id="2119" name="Picture 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88" y="914400"/>
            <a:ext cx="177641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6484938" y="1828800"/>
            <a:ext cx="1973262" cy="2286000"/>
            <a:chOff x="6485262" y="1828799"/>
            <a:chExt cx="1972938" cy="2286001"/>
          </a:xfrm>
        </p:grpSpPr>
        <p:pic>
          <p:nvPicPr>
            <p:cNvPr id="11280" name="Picture 7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2596384"/>
              <a:ext cx="1752600" cy="1518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Freeform 72"/>
            <p:cNvSpPr/>
            <p:nvPr/>
          </p:nvSpPr>
          <p:spPr>
            <a:xfrm>
              <a:off x="6485262" y="1828799"/>
              <a:ext cx="220626" cy="1228726"/>
            </a:xfrm>
            <a:custGeom>
              <a:avLst/>
              <a:gdLst>
                <a:gd name="connsiteX0" fmla="*/ 197385 w 224928"/>
                <a:gd name="connsiteY0" fmla="*/ 0 h 1211856"/>
                <a:gd name="connsiteX1" fmla="*/ 4590 w 224928"/>
                <a:gd name="connsiteY1" fmla="*/ 622453 h 1211856"/>
                <a:gd name="connsiteX2" fmla="*/ 224928 w 224928"/>
                <a:gd name="connsiteY2" fmla="*/ 1211856 h 1211856"/>
                <a:gd name="connsiteX0" fmla="*/ 192795 w 252471"/>
                <a:gd name="connsiteY0" fmla="*/ 120267 h 1332123"/>
                <a:gd name="connsiteX1" fmla="*/ 220338 w 252471"/>
                <a:gd name="connsiteY1" fmla="*/ 103742 h 1332123"/>
                <a:gd name="connsiteX2" fmla="*/ 0 w 252471"/>
                <a:gd name="connsiteY2" fmla="*/ 742720 h 1332123"/>
                <a:gd name="connsiteX3" fmla="*/ 220338 w 252471"/>
                <a:gd name="connsiteY3" fmla="*/ 1332123 h 1332123"/>
                <a:gd name="connsiteX0" fmla="*/ 220338 w 220338"/>
                <a:gd name="connsiteY0" fmla="*/ 0 h 1228381"/>
                <a:gd name="connsiteX1" fmla="*/ 0 w 220338"/>
                <a:gd name="connsiteY1" fmla="*/ 638978 h 1228381"/>
                <a:gd name="connsiteX2" fmla="*/ 220338 w 220338"/>
                <a:gd name="connsiteY2" fmla="*/ 1228381 h 122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338" h="1228381">
                  <a:moveTo>
                    <a:pt x="220338" y="0"/>
                  </a:moveTo>
                  <a:cubicBezTo>
                    <a:pt x="188206" y="103742"/>
                    <a:pt x="0" y="434248"/>
                    <a:pt x="0" y="638978"/>
                  </a:cubicBezTo>
                  <a:cubicBezTo>
                    <a:pt x="0" y="843708"/>
                    <a:pt x="112464" y="1034667"/>
                    <a:pt x="220338" y="1228381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1" name="Group 75"/>
          <p:cNvGrpSpPr>
            <a:grpSpLocks/>
          </p:cNvGrpSpPr>
          <p:nvPr/>
        </p:nvGrpSpPr>
        <p:grpSpPr bwMode="auto">
          <a:xfrm>
            <a:off x="6477000" y="3741738"/>
            <a:ext cx="1905000" cy="2246312"/>
            <a:chOff x="6477000" y="3741144"/>
            <a:chExt cx="1905000" cy="2246735"/>
          </a:xfrm>
        </p:grpSpPr>
        <p:pic>
          <p:nvPicPr>
            <p:cNvPr id="11278" name="Picture 7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4495800"/>
              <a:ext cx="1600200" cy="1492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Freeform 73"/>
            <p:cNvSpPr/>
            <p:nvPr/>
          </p:nvSpPr>
          <p:spPr>
            <a:xfrm>
              <a:off x="6477000" y="3741144"/>
              <a:ext cx="225425" cy="1211490"/>
            </a:xfrm>
            <a:custGeom>
              <a:avLst/>
              <a:gdLst>
                <a:gd name="connsiteX0" fmla="*/ 197385 w 224928"/>
                <a:gd name="connsiteY0" fmla="*/ 0 h 1211856"/>
                <a:gd name="connsiteX1" fmla="*/ 4590 w 224928"/>
                <a:gd name="connsiteY1" fmla="*/ 622453 h 1211856"/>
                <a:gd name="connsiteX2" fmla="*/ 224928 w 224928"/>
                <a:gd name="connsiteY2" fmla="*/ 1211856 h 121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928" h="1211856">
                  <a:moveTo>
                    <a:pt x="197385" y="0"/>
                  </a:moveTo>
                  <a:cubicBezTo>
                    <a:pt x="98692" y="210238"/>
                    <a:pt x="0" y="420477"/>
                    <a:pt x="4590" y="622453"/>
                  </a:cubicBezTo>
                  <a:cubicBezTo>
                    <a:pt x="9180" y="824429"/>
                    <a:pt x="117054" y="1018142"/>
                    <a:pt x="224928" y="1211856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1275" name="TextBox 76"/>
          <p:cNvSpPr txBox="1">
            <a:spLocks noChangeArrowheads="1"/>
          </p:cNvSpPr>
          <p:nvPr/>
        </p:nvSpPr>
        <p:spPr bwMode="auto">
          <a:xfrm>
            <a:off x="6975475" y="838200"/>
            <a:ext cx="17557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600">
                <a:latin typeface="Calibri" pitchFamily="34" charset="0"/>
              </a:rPr>
              <a:t>(UN Global human population prospects 2009)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0" y="3810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consumption</a:t>
            </a:r>
          </a:p>
        </p:txBody>
      </p:sp>
      <p:sp>
        <p:nvSpPr>
          <p:cNvPr id="11277" name="TextBox 68"/>
          <p:cNvSpPr txBox="1">
            <a:spLocks noChangeArrowheads="1"/>
          </p:cNvSpPr>
          <p:nvPr/>
        </p:nvSpPr>
        <p:spPr bwMode="auto">
          <a:xfrm>
            <a:off x="6781800" y="6400800"/>
            <a:ext cx="19830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/>
              <a:t>(Mora &amp; Sale </a:t>
            </a:r>
            <a:r>
              <a:rPr lang="en-US" sz="1200" dirty="0" err="1"/>
              <a:t>MEPS</a:t>
            </a:r>
            <a:r>
              <a:rPr lang="en-US" sz="1200" dirty="0"/>
              <a:t>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8" grpId="0" animBg="1"/>
      <p:bldP spid="11275" grpId="0"/>
      <p:bldP spid="112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75" y="2391895"/>
            <a:ext cx="2809875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588" y="84621"/>
            <a:ext cx="9142412" cy="3077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400" dirty="0"/>
              <a:t>Scenarios of human consumption and population</a:t>
            </a:r>
          </a:p>
        </p:txBody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201646" y="6446838"/>
            <a:ext cx="17684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dirty="0"/>
              <a:t>Mora &amp; Sale,  </a:t>
            </a:r>
            <a:r>
              <a:rPr lang="en-US" sz="1200" dirty="0" err="1"/>
              <a:t>MEPS</a:t>
            </a:r>
            <a:r>
              <a:rPr lang="en-US" sz="1200" dirty="0"/>
              <a:t> 2011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2" y="796557"/>
            <a:ext cx="2666571" cy="2421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821023" y="1379243"/>
            <a:ext cx="5926128" cy="1839085"/>
            <a:chOff x="2772383" y="1233323"/>
            <a:chExt cx="5926128" cy="1839085"/>
          </a:xfrm>
        </p:grpSpPr>
        <p:sp>
          <p:nvSpPr>
            <p:cNvPr id="2" name="Freeform 1"/>
            <p:cNvSpPr/>
            <p:nvPr/>
          </p:nvSpPr>
          <p:spPr>
            <a:xfrm>
              <a:off x="2772383" y="1233323"/>
              <a:ext cx="2209512" cy="1839085"/>
            </a:xfrm>
            <a:custGeom>
              <a:avLst/>
              <a:gdLst>
                <a:gd name="connsiteX0" fmla="*/ 0 w 1605063"/>
                <a:gd name="connsiteY0" fmla="*/ 0 h 1079770"/>
                <a:gd name="connsiteX1" fmla="*/ 758757 w 1605063"/>
                <a:gd name="connsiteY1" fmla="*/ 252919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0493" h="1229325">
                  <a:moveTo>
                    <a:pt x="0" y="0"/>
                  </a:moveTo>
                  <a:cubicBezTo>
                    <a:pt x="245623" y="36478"/>
                    <a:pt x="729717" y="171578"/>
                    <a:pt x="1014799" y="376465"/>
                  </a:cubicBezTo>
                  <a:cubicBezTo>
                    <a:pt x="1299881" y="581352"/>
                    <a:pt x="1503932" y="860363"/>
                    <a:pt x="1710493" y="1229325"/>
                  </a:cubicBezTo>
                </a:path>
              </a:pathLst>
            </a:custGeom>
            <a:ln w="101600">
              <a:solidFill>
                <a:schemeClr val="accent1"/>
              </a:solidFill>
              <a:prstDash val="sysDot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27424" y="1436231"/>
              <a:ext cx="46710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x </a:t>
              </a:r>
              <a:r>
                <a:rPr lang="en-US" sz="1400" dirty="0"/>
                <a:t>Average per capita consumption: 2.1 global hectares a year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74939" y="3842432"/>
            <a:ext cx="981201" cy="1109109"/>
            <a:chOff x="4426299" y="3696512"/>
            <a:chExt cx="981201" cy="1109109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4560941" y="3696512"/>
              <a:ext cx="176431" cy="340469"/>
            </a:xfrm>
            <a:prstGeom prst="straightConnector1">
              <a:avLst/>
            </a:prstGeom>
            <a:ln w="76200">
              <a:solidFill>
                <a:srgbClr val="0000FF">
                  <a:alpha val="46000"/>
                </a:srgb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426299" y="4036180"/>
              <a:ext cx="981201" cy="76944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All Earth’s </a:t>
              </a:r>
              <a:r>
                <a:rPr lang="en-US" sz="1100" b="1" dirty="0" err="1"/>
                <a:t>biocapacity</a:t>
              </a:r>
              <a:r>
                <a:rPr lang="en-US" sz="1100" b="1" dirty="0"/>
                <a:t> already consumed</a:t>
              </a:r>
              <a:endParaRPr lang="en-CA" sz="11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27068" y="3303220"/>
            <a:ext cx="2722761" cy="2972443"/>
            <a:chOff x="5978428" y="3157300"/>
            <a:chExt cx="2722761" cy="2972443"/>
          </a:xfrm>
        </p:grpSpPr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393" y="3968885"/>
              <a:ext cx="2527796" cy="2160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Freeform 18"/>
            <p:cNvSpPr/>
            <p:nvPr/>
          </p:nvSpPr>
          <p:spPr>
            <a:xfrm rot="276704">
              <a:off x="5978428" y="3157300"/>
              <a:ext cx="2170708" cy="1465994"/>
            </a:xfrm>
            <a:custGeom>
              <a:avLst/>
              <a:gdLst>
                <a:gd name="connsiteX0" fmla="*/ 0 w 1605063"/>
                <a:gd name="connsiteY0" fmla="*/ 0 h 1079770"/>
                <a:gd name="connsiteX1" fmla="*/ 758757 w 1605063"/>
                <a:gd name="connsiteY1" fmla="*/ 252919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605063"/>
                <a:gd name="connsiteY0" fmla="*/ 0 h 1079770"/>
                <a:gd name="connsiteX1" fmla="*/ 1014799 w 1605063"/>
                <a:gd name="connsiteY1" fmla="*/ 376465 h 1079770"/>
                <a:gd name="connsiteX2" fmla="*/ 1605063 w 1605063"/>
                <a:gd name="connsiteY2" fmla="*/ 1079770 h 1079770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  <a:gd name="connsiteX0" fmla="*/ 0 w 1710493"/>
                <a:gd name="connsiteY0" fmla="*/ 0 h 1229325"/>
                <a:gd name="connsiteX1" fmla="*/ 1014799 w 1710493"/>
                <a:gd name="connsiteY1" fmla="*/ 376465 h 1229325"/>
                <a:gd name="connsiteX2" fmla="*/ 1710493 w 1710493"/>
                <a:gd name="connsiteY2" fmla="*/ 1229325 h 12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0493" h="1229325">
                  <a:moveTo>
                    <a:pt x="0" y="0"/>
                  </a:moveTo>
                  <a:cubicBezTo>
                    <a:pt x="245623" y="36478"/>
                    <a:pt x="729717" y="171578"/>
                    <a:pt x="1014799" y="376465"/>
                  </a:cubicBezTo>
                  <a:cubicBezTo>
                    <a:pt x="1299881" y="581352"/>
                    <a:pt x="1503932" y="860363"/>
                    <a:pt x="1710493" y="1229325"/>
                  </a:cubicBezTo>
                </a:path>
              </a:pathLst>
            </a:custGeom>
            <a:ln w="101600">
              <a:solidFill>
                <a:schemeClr val="accent1"/>
              </a:solidFill>
              <a:prstDash val="sysDot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00266" y="3214659"/>
            <a:ext cx="1176089" cy="540219"/>
            <a:chOff x="2671866" y="4742564"/>
            <a:chExt cx="1176089" cy="808057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2671866" y="4742564"/>
              <a:ext cx="1" cy="80805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ysDash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685264" y="5010402"/>
              <a:ext cx="1162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Overshoot</a:t>
              </a:r>
              <a:endParaRPr lang="en-CA" dirty="0"/>
            </a:p>
          </p:txBody>
        </p:sp>
      </p:grpSp>
      <p:sp>
        <p:nvSpPr>
          <p:cNvPr id="4" name="Oval Callout 3"/>
          <p:cNvSpPr/>
          <p:nvPr/>
        </p:nvSpPr>
        <p:spPr>
          <a:xfrm>
            <a:off x="5219114" y="513471"/>
            <a:ext cx="3094892" cy="915385"/>
          </a:xfrm>
          <a:prstGeom prst="wedgeEllipseCallout">
            <a:avLst>
              <a:gd name="adj1" fmla="val 2870"/>
              <a:gd name="adj2" fmla="val 73317"/>
            </a:avLst>
          </a:prstGeom>
          <a:solidFill>
            <a:srgbClr val="000000">
              <a:alpha val="80000"/>
            </a:srgb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12 in Saudi Arabia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9 in the USA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0.68 in Haiti</a:t>
            </a:r>
            <a:endParaRPr lang="en-CA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5020" y="19018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/</a:t>
            </a:r>
            <a:r>
              <a:rPr lang="en-US" sz="1400" dirty="0"/>
              <a:t>Earth’s </a:t>
            </a:r>
            <a:r>
              <a:rPr lang="en-US" sz="1400" dirty="0" err="1"/>
              <a:t>biocapacity</a:t>
            </a:r>
            <a:r>
              <a:rPr lang="en-US" sz="1400" dirty="0"/>
              <a:t>: 11 billion global hectares a year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73303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Governability</a:t>
            </a:r>
          </a:p>
        </p:txBody>
      </p:sp>
      <p:sp>
        <p:nvSpPr>
          <p:cNvPr id="12297" name="TextBox 18"/>
          <p:cNvSpPr txBox="1">
            <a:spLocks noChangeArrowheads="1"/>
          </p:cNvSpPr>
          <p:nvPr/>
        </p:nvSpPr>
        <p:spPr bwMode="auto">
          <a:xfrm>
            <a:off x="2895600" y="1066800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Unfortunately, most commonly species-rich-countries have the lowest of all governability</a:t>
            </a:r>
          </a:p>
        </p:txBody>
      </p:sp>
      <p:grpSp>
        <p:nvGrpSpPr>
          <p:cNvPr id="12302" name="Group 14"/>
          <p:cNvGrpSpPr>
            <a:grpSpLocks/>
          </p:cNvGrpSpPr>
          <p:nvPr/>
        </p:nvGrpSpPr>
        <p:grpSpPr bwMode="auto">
          <a:xfrm>
            <a:off x="4267200" y="1676400"/>
            <a:ext cx="2106613" cy="2286000"/>
            <a:chOff x="2688" y="1056"/>
            <a:chExt cx="1327" cy="1440"/>
          </a:xfrm>
        </p:grpSpPr>
        <p:pic>
          <p:nvPicPr>
            <p:cNvPr id="12295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1056"/>
              <a:ext cx="1327" cy="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9" name="Rectangle 20"/>
            <p:cNvSpPr>
              <a:spLocks noChangeArrowheads="1"/>
            </p:cNvSpPr>
            <p:nvPr/>
          </p:nvSpPr>
          <p:spPr bwMode="auto">
            <a:xfrm>
              <a:off x="2976" y="2352"/>
              <a:ext cx="9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(Smith et al, Nature 2003)</a:t>
              </a:r>
              <a:endParaRPr lang="en-US" sz="900"/>
            </a:p>
          </p:txBody>
        </p:sp>
      </p:grpSp>
      <p:grpSp>
        <p:nvGrpSpPr>
          <p:cNvPr id="12303" name="Group 15"/>
          <p:cNvGrpSpPr>
            <a:grpSpLocks/>
          </p:cNvGrpSpPr>
          <p:nvPr/>
        </p:nvGrpSpPr>
        <p:grpSpPr bwMode="auto">
          <a:xfrm>
            <a:off x="2743200" y="4267200"/>
            <a:ext cx="5638800" cy="2057400"/>
            <a:chOff x="1728" y="2688"/>
            <a:chExt cx="3552" cy="1296"/>
          </a:xfrm>
        </p:grpSpPr>
        <p:pic>
          <p:nvPicPr>
            <p:cNvPr id="12296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2880"/>
              <a:ext cx="2784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8" name="TextBox 19"/>
            <p:cNvSpPr txBox="1">
              <a:spLocks noChangeArrowheads="1"/>
            </p:cNvSpPr>
            <p:nvPr/>
          </p:nvSpPr>
          <p:spPr bwMode="auto">
            <a:xfrm>
              <a:off x="1728" y="2688"/>
              <a:ext cx="355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Well identified biodiversity hotspot are located on areas of higher corruption</a:t>
              </a:r>
            </a:p>
          </p:txBody>
        </p:sp>
        <p:sp>
          <p:nvSpPr>
            <p:cNvPr id="12300" name="Rectangle 21"/>
            <p:cNvSpPr>
              <a:spLocks noChangeArrowheads="1"/>
            </p:cNvSpPr>
            <p:nvPr/>
          </p:nvSpPr>
          <p:spPr bwMode="auto">
            <a:xfrm>
              <a:off x="3984" y="3840"/>
              <a:ext cx="9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(Smith et al, Nature 2003)</a:t>
              </a:r>
              <a:endParaRPr lang="en-US" sz="9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2400" y="838200"/>
            <a:ext cx="2564617" cy="5943600"/>
            <a:chOff x="152400" y="838200"/>
            <a:chExt cx="2564617" cy="5943600"/>
          </a:xfrm>
        </p:grpSpPr>
        <p:grpSp>
          <p:nvGrpSpPr>
            <p:cNvPr id="12301" name="Group 13"/>
            <p:cNvGrpSpPr>
              <a:grpSpLocks/>
            </p:cNvGrpSpPr>
            <p:nvPr/>
          </p:nvGrpSpPr>
          <p:grpSpPr bwMode="auto">
            <a:xfrm>
              <a:off x="152400" y="838200"/>
              <a:ext cx="2062163" cy="5943600"/>
              <a:chOff x="96" y="528"/>
              <a:chExt cx="1299" cy="3744"/>
            </a:xfrm>
          </p:grpSpPr>
          <p:pic>
            <p:nvPicPr>
              <p:cNvPr id="12290" name="Picture 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" y="528"/>
                <a:ext cx="1299" cy="3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92" name="Rectangle 11"/>
              <p:cNvSpPr>
                <a:spLocks noChangeArrowheads="1"/>
              </p:cNvSpPr>
              <p:nvPr/>
            </p:nvSpPr>
            <p:spPr bwMode="auto">
              <a:xfrm>
                <a:off x="288" y="2928"/>
                <a:ext cx="62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900" dirty="0"/>
                  <a:t>Black rhinoceroses</a:t>
                </a:r>
              </a:p>
            </p:txBody>
          </p:sp>
          <p:sp>
            <p:nvSpPr>
              <p:cNvPr id="12294" name="Rectangle 13"/>
              <p:cNvSpPr>
                <a:spLocks noChangeArrowheads="1"/>
              </p:cNvSpPr>
              <p:nvPr/>
            </p:nvSpPr>
            <p:spPr bwMode="auto">
              <a:xfrm>
                <a:off x="384" y="4128"/>
                <a:ext cx="9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900">
                    <a:latin typeface="Calibri" pitchFamily="34" charset="0"/>
                  </a:rPr>
                  <a:t>(Smith et al, Nature 2003)</a:t>
                </a:r>
                <a:endParaRPr lang="en-US" sz="900"/>
              </a:p>
            </p:txBody>
          </p:sp>
        </p:grpSp>
        <p:pic>
          <p:nvPicPr>
            <p:cNvPr id="12304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235" y="3614315"/>
              <a:ext cx="744656" cy="652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711" y="5469380"/>
              <a:ext cx="755306" cy="740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06" name="Picture 1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343" y="1853825"/>
              <a:ext cx="750594" cy="6049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Left-Right Arrow 18"/>
          <p:cNvSpPr/>
          <p:nvPr/>
        </p:nvSpPr>
        <p:spPr>
          <a:xfrm>
            <a:off x="5337085" y="5364215"/>
            <a:ext cx="765085" cy="405045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7" grpId="0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Development</a:t>
            </a:r>
          </a:p>
        </p:txBody>
      </p:sp>
      <p:grpSp>
        <p:nvGrpSpPr>
          <p:cNvPr id="13322" name="Group 10"/>
          <p:cNvGrpSpPr>
            <a:grpSpLocks/>
          </p:cNvGrpSpPr>
          <p:nvPr/>
        </p:nvGrpSpPr>
        <p:grpSpPr bwMode="auto">
          <a:xfrm>
            <a:off x="2209800" y="1066800"/>
            <a:ext cx="5411788" cy="3933825"/>
            <a:chOff x="1392" y="672"/>
            <a:chExt cx="3409" cy="2478"/>
          </a:xfrm>
        </p:grpSpPr>
        <p:pic>
          <p:nvPicPr>
            <p:cNvPr id="133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672"/>
              <a:ext cx="2400" cy="2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6" name="Rectangle 8"/>
            <p:cNvSpPr>
              <a:spLocks noChangeArrowheads="1"/>
            </p:cNvSpPr>
            <p:nvPr/>
          </p:nvSpPr>
          <p:spPr bwMode="auto">
            <a:xfrm>
              <a:off x="3552" y="2880"/>
              <a:ext cx="124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(Cinner et al. Current Biology 2008)</a:t>
              </a:r>
              <a:endParaRPr lang="en-US" sz="900"/>
            </a:p>
          </p:txBody>
        </p:sp>
      </p:grpSp>
      <p:sp>
        <p:nvSpPr>
          <p:cNvPr id="13317" name="TextBox 9"/>
          <p:cNvSpPr txBox="1">
            <a:spLocks noChangeArrowheads="1"/>
          </p:cNvSpPr>
          <p:nvPr/>
        </p:nvSpPr>
        <p:spPr bwMode="auto">
          <a:xfrm>
            <a:off x="609600" y="5257800"/>
            <a:ext cx="8001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i="1"/>
              <a:t>Kuznets environmental curves</a:t>
            </a:r>
            <a:r>
              <a:rPr lang="en-US"/>
              <a:t>: more developed societies, with larger incomes become more environmentally friendly</a:t>
            </a:r>
          </a:p>
        </p:txBody>
      </p:sp>
      <p:sp>
        <p:nvSpPr>
          <p:cNvPr id="13318" name="TextBox 10"/>
          <p:cNvSpPr txBox="1">
            <a:spLocks noChangeArrowheads="1"/>
          </p:cNvSpPr>
          <p:nvPr/>
        </p:nvSpPr>
        <p:spPr bwMode="auto">
          <a:xfrm>
            <a:off x="5022050" y="1295400"/>
            <a:ext cx="7691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FF0000"/>
                </a:solidFill>
              </a:rPr>
              <a:t>To get here</a:t>
            </a:r>
          </a:p>
        </p:txBody>
      </p:sp>
      <p:sp>
        <p:nvSpPr>
          <p:cNvPr id="13319" name="TextBox 11"/>
          <p:cNvSpPr txBox="1">
            <a:spLocks noChangeArrowheads="1"/>
          </p:cNvSpPr>
          <p:nvPr/>
        </p:nvSpPr>
        <p:spPr bwMode="auto">
          <a:xfrm>
            <a:off x="3200400" y="1371600"/>
            <a:ext cx="11015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FF0000"/>
                </a:solidFill>
              </a:rPr>
              <a:t>You have to start here</a:t>
            </a:r>
          </a:p>
        </p:txBody>
      </p:sp>
      <p:sp>
        <p:nvSpPr>
          <p:cNvPr id="13320" name="TextBox 12"/>
          <p:cNvSpPr txBox="1">
            <a:spLocks noChangeArrowheads="1"/>
          </p:cNvSpPr>
          <p:nvPr/>
        </p:nvSpPr>
        <p:spPr bwMode="auto">
          <a:xfrm>
            <a:off x="3886200" y="221386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000" dirty="0">
                <a:solidFill>
                  <a:srgbClr val="FF0000"/>
                </a:solidFill>
              </a:rPr>
              <a:t>The paradigm of development and biodiversity protection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  <p:bldP spid="13318" grpId="0"/>
      <p:bldP spid="13319" grpId="0"/>
      <p:bldP spid="133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Inequity</a:t>
            </a:r>
          </a:p>
        </p:txBody>
      </p:sp>
      <p:grpSp>
        <p:nvGrpSpPr>
          <p:cNvPr id="14344" name="Group 8"/>
          <p:cNvGrpSpPr>
            <a:grpSpLocks/>
          </p:cNvGrpSpPr>
          <p:nvPr/>
        </p:nvGrpSpPr>
        <p:grpSpPr bwMode="auto">
          <a:xfrm>
            <a:off x="838200" y="1600200"/>
            <a:ext cx="7594600" cy="3124200"/>
            <a:chOff x="528" y="1008"/>
            <a:chExt cx="4784" cy="1968"/>
          </a:xfrm>
        </p:grpSpPr>
        <p:pic>
          <p:nvPicPr>
            <p:cNvPr id="1433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008"/>
              <a:ext cx="4768" cy="1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0" name="Rectangle 5"/>
            <p:cNvSpPr>
              <a:spLocks noChangeArrowheads="1"/>
            </p:cNvSpPr>
            <p:nvPr/>
          </p:nvSpPr>
          <p:spPr bwMode="auto">
            <a:xfrm>
              <a:off x="4176" y="2832"/>
              <a:ext cx="11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(Mikkelson et al, PlosOne 2007)</a:t>
              </a:r>
              <a:endParaRPr lang="en-US" sz="900"/>
            </a:p>
          </p:txBody>
        </p:sp>
        <p:sp>
          <p:nvSpPr>
            <p:cNvPr id="14341" name="TextBox 6"/>
            <p:cNvSpPr txBox="1">
              <a:spLocks noChangeArrowheads="1"/>
            </p:cNvSpPr>
            <p:nvPr/>
          </p:nvSpPr>
          <p:spPr bwMode="auto">
            <a:xfrm>
              <a:off x="912" y="1056"/>
              <a:ext cx="79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solidFill>
                    <a:srgbClr val="FF0000"/>
                  </a:solidFill>
                </a:rPr>
                <a:t>Within countries</a:t>
              </a:r>
            </a:p>
          </p:txBody>
        </p:sp>
        <p:sp>
          <p:nvSpPr>
            <p:cNvPr id="14342" name="TextBox 7"/>
            <p:cNvSpPr txBox="1">
              <a:spLocks noChangeArrowheads="1"/>
            </p:cNvSpPr>
            <p:nvPr/>
          </p:nvSpPr>
          <p:spPr bwMode="auto">
            <a:xfrm>
              <a:off x="3312" y="1104"/>
              <a:ext cx="5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solidFill>
                    <a:srgbClr val="FF0000"/>
                  </a:solidFill>
                </a:rPr>
                <a:t>USA states</a:t>
              </a:r>
            </a:p>
          </p:txBody>
        </p:sp>
      </p:grpSp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1600200" y="5029200"/>
            <a:ext cx="6096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Considerable inequality can thwart the collective action required for environmental protection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Marital divorce</a:t>
            </a:r>
          </a:p>
        </p:txBody>
      </p:sp>
      <p:grpSp>
        <p:nvGrpSpPr>
          <p:cNvPr id="15376" name="Group 16"/>
          <p:cNvGrpSpPr>
            <a:grpSpLocks/>
          </p:cNvGrpSpPr>
          <p:nvPr/>
        </p:nvGrpSpPr>
        <p:grpSpPr bwMode="auto">
          <a:xfrm>
            <a:off x="304800" y="685800"/>
            <a:ext cx="3248025" cy="2809875"/>
            <a:chOff x="192" y="432"/>
            <a:chExt cx="2046" cy="1770"/>
          </a:xfrm>
        </p:grpSpPr>
        <p:pic>
          <p:nvPicPr>
            <p:cNvPr id="1536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624"/>
              <a:ext cx="2046" cy="1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6" name="TextBox 5"/>
            <p:cNvSpPr txBox="1">
              <a:spLocks noChangeArrowheads="1"/>
            </p:cNvSpPr>
            <p:nvPr/>
          </p:nvSpPr>
          <p:spPr bwMode="auto">
            <a:xfrm>
              <a:off x="384" y="432"/>
              <a:ext cx="148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More divorces more households</a:t>
              </a:r>
            </a:p>
          </p:txBody>
        </p:sp>
      </p:grpSp>
      <p:grpSp>
        <p:nvGrpSpPr>
          <p:cNvPr id="15377" name="Group 17"/>
          <p:cNvGrpSpPr>
            <a:grpSpLocks/>
          </p:cNvGrpSpPr>
          <p:nvPr/>
        </p:nvGrpSpPr>
        <p:grpSpPr bwMode="auto">
          <a:xfrm>
            <a:off x="152400" y="3581400"/>
            <a:ext cx="990600" cy="1660525"/>
            <a:chOff x="96" y="2256"/>
            <a:chExt cx="624" cy="1046"/>
          </a:xfrm>
        </p:grpSpPr>
        <p:sp>
          <p:nvSpPr>
            <p:cNvPr id="15367" name="TextBox 6"/>
            <p:cNvSpPr txBox="1">
              <a:spLocks noChangeArrowheads="1"/>
            </p:cNvSpPr>
            <p:nvPr/>
          </p:nvSpPr>
          <p:spPr bwMode="auto">
            <a:xfrm>
              <a:off x="96" y="2784"/>
              <a:ext cx="62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/>
                <a:t>More households more of everything</a:t>
              </a:r>
            </a:p>
          </p:txBody>
        </p:sp>
        <p:sp>
          <p:nvSpPr>
            <p:cNvPr id="15371" name="Freeform 11"/>
            <p:cNvSpPr>
              <a:spLocks/>
            </p:cNvSpPr>
            <p:nvPr/>
          </p:nvSpPr>
          <p:spPr bwMode="auto">
            <a:xfrm>
              <a:off x="288" y="2256"/>
              <a:ext cx="246" cy="527"/>
            </a:xfrm>
            <a:custGeom>
              <a:avLst/>
              <a:gdLst>
                <a:gd name="T0" fmla="*/ 246 w 246"/>
                <a:gd name="T1" fmla="*/ 0 h 527"/>
                <a:gd name="T2" fmla="*/ 36 w 246"/>
                <a:gd name="T3" fmla="*/ 177 h 527"/>
                <a:gd name="T4" fmla="*/ 28 w 246"/>
                <a:gd name="T5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6" h="527">
                  <a:moveTo>
                    <a:pt x="246" y="0"/>
                  </a:moveTo>
                  <a:cubicBezTo>
                    <a:pt x="211" y="29"/>
                    <a:pt x="72" y="89"/>
                    <a:pt x="36" y="177"/>
                  </a:cubicBezTo>
                  <a:cubicBezTo>
                    <a:pt x="0" y="265"/>
                    <a:pt x="30" y="454"/>
                    <a:pt x="28" y="527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grpSp>
        <p:nvGrpSpPr>
          <p:cNvPr id="15378" name="Group 18"/>
          <p:cNvGrpSpPr>
            <a:grpSpLocks/>
          </p:cNvGrpSpPr>
          <p:nvPr/>
        </p:nvGrpSpPr>
        <p:grpSpPr bwMode="auto">
          <a:xfrm>
            <a:off x="528638" y="4800600"/>
            <a:ext cx="8615362" cy="2055813"/>
            <a:chOff x="333" y="3024"/>
            <a:chExt cx="5427" cy="1295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3024"/>
              <a:ext cx="4944" cy="1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4" name="TextBox 3"/>
            <p:cNvSpPr txBox="1">
              <a:spLocks noChangeArrowheads="1"/>
            </p:cNvSpPr>
            <p:nvPr/>
          </p:nvSpPr>
          <p:spPr bwMode="auto">
            <a:xfrm>
              <a:off x="4676" y="4146"/>
              <a:ext cx="108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/>
                <a:t>(Yu &amp; Liu, PNAs 2007)</a:t>
              </a:r>
            </a:p>
          </p:txBody>
        </p:sp>
        <p:sp>
          <p:nvSpPr>
            <p:cNvPr id="15372" name="Freeform 12"/>
            <p:cNvSpPr>
              <a:spLocks/>
            </p:cNvSpPr>
            <p:nvPr/>
          </p:nvSpPr>
          <p:spPr bwMode="auto">
            <a:xfrm>
              <a:off x="333" y="3300"/>
              <a:ext cx="317" cy="492"/>
            </a:xfrm>
            <a:custGeom>
              <a:avLst/>
              <a:gdLst>
                <a:gd name="T0" fmla="*/ 0 w 317"/>
                <a:gd name="T1" fmla="*/ 0 h 492"/>
                <a:gd name="T2" fmla="*/ 92 w 317"/>
                <a:gd name="T3" fmla="*/ 359 h 492"/>
                <a:gd name="T4" fmla="*/ 317 w 317"/>
                <a:gd name="T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7" h="492">
                  <a:moveTo>
                    <a:pt x="0" y="0"/>
                  </a:moveTo>
                  <a:cubicBezTo>
                    <a:pt x="15" y="60"/>
                    <a:pt x="39" y="277"/>
                    <a:pt x="92" y="359"/>
                  </a:cubicBezTo>
                  <a:cubicBezTo>
                    <a:pt x="145" y="441"/>
                    <a:pt x="270" y="464"/>
                    <a:pt x="317" y="49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grpSp>
        <p:nvGrpSpPr>
          <p:cNvPr id="15379" name="Group 19"/>
          <p:cNvGrpSpPr>
            <a:grpSpLocks/>
          </p:cNvGrpSpPr>
          <p:nvPr/>
        </p:nvGrpSpPr>
        <p:grpSpPr bwMode="auto">
          <a:xfrm>
            <a:off x="4267200" y="4191000"/>
            <a:ext cx="3886200" cy="533400"/>
            <a:chOff x="2688" y="2640"/>
            <a:chExt cx="2448" cy="336"/>
          </a:xfrm>
        </p:grpSpPr>
        <p:sp>
          <p:nvSpPr>
            <p:cNvPr id="15370" name="TextBox 6"/>
            <p:cNvSpPr txBox="1">
              <a:spLocks noChangeArrowheads="1"/>
            </p:cNvSpPr>
            <p:nvPr/>
          </p:nvSpPr>
          <p:spPr bwMode="auto">
            <a:xfrm>
              <a:off x="2688" y="2640"/>
              <a:ext cx="24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/>
                <a:t>More resources used, more biodiversity deteriorated</a:t>
              </a:r>
            </a:p>
          </p:txBody>
        </p:sp>
        <p:sp>
          <p:nvSpPr>
            <p:cNvPr id="15373" name="Freeform 13"/>
            <p:cNvSpPr>
              <a:spLocks/>
            </p:cNvSpPr>
            <p:nvPr/>
          </p:nvSpPr>
          <p:spPr bwMode="auto">
            <a:xfrm>
              <a:off x="3648" y="2784"/>
              <a:ext cx="240" cy="192"/>
            </a:xfrm>
            <a:custGeom>
              <a:avLst/>
              <a:gdLst>
                <a:gd name="T0" fmla="*/ 0 w 240"/>
                <a:gd name="T1" fmla="*/ 192 h 192"/>
                <a:gd name="T2" fmla="*/ 144 w 240"/>
                <a:gd name="T3" fmla="*/ 96 h 192"/>
                <a:gd name="T4" fmla="*/ 240 w 240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92">
                  <a:moveTo>
                    <a:pt x="0" y="192"/>
                  </a:moveTo>
                  <a:cubicBezTo>
                    <a:pt x="52" y="160"/>
                    <a:pt x="104" y="128"/>
                    <a:pt x="144" y="96"/>
                  </a:cubicBezTo>
                  <a:cubicBezTo>
                    <a:pt x="184" y="64"/>
                    <a:pt x="212" y="32"/>
                    <a:pt x="240" y="0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grpSp>
        <p:nvGrpSpPr>
          <p:cNvPr id="15380" name="Group 20"/>
          <p:cNvGrpSpPr>
            <a:grpSpLocks/>
          </p:cNvGrpSpPr>
          <p:nvPr/>
        </p:nvGrpSpPr>
        <p:grpSpPr bwMode="auto">
          <a:xfrm>
            <a:off x="5181600" y="1066800"/>
            <a:ext cx="3733800" cy="3124200"/>
            <a:chOff x="3264" y="672"/>
            <a:chExt cx="2352" cy="1968"/>
          </a:xfrm>
        </p:grpSpPr>
        <p:pic>
          <p:nvPicPr>
            <p:cNvPr id="1536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672"/>
              <a:ext cx="2344" cy="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9" name="TextBox 8"/>
            <p:cNvSpPr txBox="1">
              <a:spLocks noChangeArrowheads="1"/>
            </p:cNvSpPr>
            <p:nvPr/>
          </p:nvSpPr>
          <p:spPr bwMode="auto">
            <a:xfrm>
              <a:off x="3360" y="2304"/>
              <a:ext cx="22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/>
                <a:t>Unfortunately, divorces are increasing widely</a:t>
              </a:r>
            </a:p>
          </p:txBody>
        </p:sp>
        <p:sp>
          <p:nvSpPr>
            <p:cNvPr id="15374" name="Freeform 14"/>
            <p:cNvSpPr>
              <a:spLocks/>
            </p:cNvSpPr>
            <p:nvPr/>
          </p:nvSpPr>
          <p:spPr bwMode="auto">
            <a:xfrm>
              <a:off x="4080" y="2448"/>
              <a:ext cx="240" cy="192"/>
            </a:xfrm>
            <a:custGeom>
              <a:avLst/>
              <a:gdLst>
                <a:gd name="T0" fmla="*/ 0 w 240"/>
                <a:gd name="T1" fmla="*/ 192 h 192"/>
                <a:gd name="T2" fmla="*/ 144 w 240"/>
                <a:gd name="T3" fmla="*/ 96 h 192"/>
                <a:gd name="T4" fmla="*/ 240 w 240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92">
                  <a:moveTo>
                    <a:pt x="0" y="192"/>
                  </a:moveTo>
                  <a:cubicBezTo>
                    <a:pt x="52" y="160"/>
                    <a:pt x="104" y="128"/>
                    <a:pt x="144" y="96"/>
                  </a:cubicBezTo>
                  <a:cubicBezTo>
                    <a:pt x="184" y="64"/>
                    <a:pt x="212" y="32"/>
                    <a:pt x="240" y="0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5375" name="Freeform 15"/>
            <p:cNvSpPr>
              <a:spLocks/>
            </p:cNvSpPr>
            <p:nvPr/>
          </p:nvSpPr>
          <p:spPr bwMode="auto">
            <a:xfrm>
              <a:off x="4512" y="2112"/>
              <a:ext cx="240" cy="192"/>
            </a:xfrm>
            <a:custGeom>
              <a:avLst/>
              <a:gdLst>
                <a:gd name="T0" fmla="*/ 0 w 240"/>
                <a:gd name="T1" fmla="*/ 192 h 192"/>
                <a:gd name="T2" fmla="*/ 144 w 240"/>
                <a:gd name="T3" fmla="*/ 96 h 192"/>
                <a:gd name="T4" fmla="*/ 240 w 240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92">
                  <a:moveTo>
                    <a:pt x="0" y="192"/>
                  </a:moveTo>
                  <a:cubicBezTo>
                    <a:pt x="52" y="160"/>
                    <a:pt x="104" y="128"/>
                    <a:pt x="144" y="96"/>
                  </a:cubicBezTo>
                  <a:cubicBezTo>
                    <a:pt x="184" y="64"/>
                    <a:pt x="212" y="32"/>
                    <a:pt x="240" y="0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4" name="Left-Right Arrow 3"/>
          <p:cNvSpPr/>
          <p:nvPr/>
        </p:nvSpPr>
        <p:spPr>
          <a:xfrm>
            <a:off x="3041830" y="5904275"/>
            <a:ext cx="495055" cy="405045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The human factor accelerating extinction may not necessarily be the number of people: Wealth</a:t>
            </a:r>
          </a:p>
        </p:txBody>
      </p:sp>
      <p:grpSp>
        <p:nvGrpSpPr>
          <p:cNvPr id="16395" name="Group 11"/>
          <p:cNvGrpSpPr>
            <a:grpSpLocks/>
          </p:cNvGrpSpPr>
          <p:nvPr/>
        </p:nvGrpSpPr>
        <p:grpSpPr bwMode="auto">
          <a:xfrm>
            <a:off x="304800" y="793750"/>
            <a:ext cx="3962400" cy="3244850"/>
            <a:chOff x="192" y="500"/>
            <a:chExt cx="2496" cy="2044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500"/>
              <a:ext cx="2496" cy="1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88" name="Rectangle 8"/>
            <p:cNvSpPr>
              <a:spLocks noChangeArrowheads="1"/>
            </p:cNvSpPr>
            <p:nvPr/>
          </p:nvSpPr>
          <p:spPr bwMode="auto">
            <a:xfrm>
              <a:off x="1056" y="2400"/>
              <a:ext cx="1545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Clausen &amp; York (Conservation Biology 2008)</a:t>
              </a:r>
              <a:endParaRPr lang="en-US" sz="900"/>
            </a:p>
          </p:txBody>
        </p:sp>
      </p:grpSp>
      <p:sp>
        <p:nvSpPr>
          <p:cNvPr id="16389" name="Rectangle 8"/>
          <p:cNvSpPr>
            <a:spLocks noChangeArrowheads="1"/>
          </p:cNvSpPr>
          <p:nvPr/>
        </p:nvSpPr>
        <p:spPr bwMode="auto">
          <a:xfrm>
            <a:off x="533400" y="4191000"/>
            <a:ext cx="38100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200">
                <a:latin typeface="Calibri" pitchFamily="34" charset="0"/>
              </a:rPr>
              <a:t>More money equals more power of acquisition and/or consumption equals more pressures on natural resources </a:t>
            </a:r>
            <a:endParaRPr lang="en-US" sz="1200"/>
          </a:p>
        </p:txBody>
      </p:sp>
      <p:grpSp>
        <p:nvGrpSpPr>
          <p:cNvPr id="16396" name="Group 12"/>
          <p:cNvGrpSpPr>
            <a:grpSpLocks/>
          </p:cNvGrpSpPr>
          <p:nvPr/>
        </p:nvGrpSpPr>
        <p:grpSpPr bwMode="auto">
          <a:xfrm>
            <a:off x="5105400" y="1295400"/>
            <a:ext cx="3570288" cy="2286000"/>
            <a:chOff x="3216" y="816"/>
            <a:chExt cx="2249" cy="1440"/>
          </a:xfrm>
        </p:grpSpPr>
        <p:pic>
          <p:nvPicPr>
            <p:cNvPr id="1639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816"/>
              <a:ext cx="2249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loud Callout 7"/>
            <p:cNvSpPr/>
            <p:nvPr/>
          </p:nvSpPr>
          <p:spPr>
            <a:xfrm flipH="1">
              <a:off x="3648" y="864"/>
              <a:ext cx="1200" cy="288"/>
            </a:xfrm>
            <a:prstGeom prst="cloudCallout">
              <a:avLst>
                <a:gd name="adj1" fmla="val -55248"/>
                <a:gd name="adj2" fmla="val 530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FFFF00"/>
                  </a:solidFill>
                </a:rPr>
                <a:t>I disagree</a:t>
              </a:r>
            </a:p>
          </p:txBody>
        </p:sp>
      </p:grpSp>
      <p:grpSp>
        <p:nvGrpSpPr>
          <p:cNvPr id="16397" name="Group 13"/>
          <p:cNvGrpSpPr>
            <a:grpSpLocks/>
          </p:cNvGrpSpPr>
          <p:nvPr/>
        </p:nvGrpSpPr>
        <p:grpSpPr bwMode="auto">
          <a:xfrm>
            <a:off x="5105400" y="3752850"/>
            <a:ext cx="3565525" cy="2286000"/>
            <a:chOff x="3216" y="2364"/>
            <a:chExt cx="2246" cy="1440"/>
          </a:xfrm>
        </p:grpSpPr>
        <p:pic>
          <p:nvPicPr>
            <p:cNvPr id="16391" name="Picture 8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364"/>
              <a:ext cx="2246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Cloud Callout 9"/>
            <p:cNvSpPr/>
            <p:nvPr/>
          </p:nvSpPr>
          <p:spPr>
            <a:xfrm flipH="1">
              <a:off x="3312" y="2551"/>
              <a:ext cx="1200" cy="288"/>
            </a:xfrm>
            <a:prstGeom prst="cloudCallout">
              <a:avLst>
                <a:gd name="adj1" fmla="val -55248"/>
                <a:gd name="adj2" fmla="val 530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FFFF00"/>
                  </a:solidFill>
                </a:rPr>
                <a:t>…me, too…</a:t>
              </a:r>
            </a:p>
          </p:txBody>
        </p:sp>
      </p:grp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304800" y="4953000"/>
            <a:ext cx="4572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i="1"/>
              <a:t>Total demand for fisheries products is likely to increase by approximately 35 million metric tonnes by 2030 (i.e. 43% of the maximum reported catch in the late 1980s) as a result of increasing wealth and consumptive power of developing nations (mostly China and India) (Delgado et al, Outlook for</a:t>
            </a:r>
          </a:p>
          <a:p>
            <a:r>
              <a:rPr lang="en-US" sz="1200" i="1"/>
              <a:t>fish to 2020 2003)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1828800" y="609600"/>
            <a:ext cx="6494463" cy="366713"/>
            <a:chOff x="1828800" y="1078468"/>
            <a:chExt cx="6494463" cy="366162"/>
          </a:xfrm>
        </p:grpSpPr>
        <p:sp>
          <p:nvSpPr>
            <p:cNvPr id="29" name="TextBox 4"/>
            <p:cNvSpPr txBox="1"/>
            <p:nvPr/>
          </p:nvSpPr>
          <p:spPr>
            <a:xfrm>
              <a:off x="1828800" y="1078468"/>
              <a:ext cx="641350" cy="366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Haiti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05525" y="1078468"/>
              <a:ext cx="2217738" cy="366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Dominican Republic</a:t>
              </a: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1219200" y="1295400"/>
            <a:ext cx="6858000" cy="366713"/>
            <a:chOff x="1219200" y="1447800"/>
            <a:chExt cx="6858000" cy="366162"/>
          </a:xfrm>
        </p:grpSpPr>
        <p:sp>
          <p:nvSpPr>
            <p:cNvPr id="7" name="TextBox 6"/>
            <p:cNvSpPr txBox="1"/>
            <p:nvPr/>
          </p:nvSpPr>
          <p:spPr>
            <a:xfrm>
              <a:off x="6096000" y="1447800"/>
              <a:ext cx="19812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208 people/km2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9200" y="1447800"/>
              <a:ext cx="19812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361 people/km2</a:t>
              </a: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457200" y="5562600"/>
            <a:ext cx="8077200" cy="366713"/>
            <a:chOff x="914400" y="5334000"/>
            <a:chExt cx="7467600" cy="366162"/>
          </a:xfrm>
        </p:grpSpPr>
        <p:sp>
          <p:nvSpPr>
            <p:cNvPr id="9" name="TextBox 8"/>
            <p:cNvSpPr txBox="1"/>
            <p:nvPr/>
          </p:nvSpPr>
          <p:spPr>
            <a:xfrm>
              <a:off x="914400" y="5334000"/>
              <a:ext cx="2590471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Per capita GDP = $1,317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530" y="5334000"/>
              <a:ext cx="259047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Per capita GDP = $8,672</a:t>
              </a:r>
            </a:p>
          </p:txBody>
        </p:sp>
      </p:grpSp>
      <p:grpSp>
        <p:nvGrpSpPr>
          <p:cNvPr id="23" name="Group 28"/>
          <p:cNvGrpSpPr>
            <a:grpSpLocks/>
          </p:cNvGrpSpPr>
          <p:nvPr/>
        </p:nvGrpSpPr>
        <p:grpSpPr bwMode="auto">
          <a:xfrm>
            <a:off x="304800" y="1828800"/>
            <a:ext cx="8610600" cy="366713"/>
            <a:chOff x="457200" y="1828800"/>
            <a:chExt cx="8382000" cy="366162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1828800"/>
              <a:ext cx="3504863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Population growth rate = 1.838%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34337" y="1828800"/>
              <a:ext cx="3504863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Population growth rate = 1.489%</a:t>
              </a:r>
            </a:p>
          </p:txBody>
        </p:sp>
      </p:grpSp>
      <p:grpSp>
        <p:nvGrpSpPr>
          <p:cNvPr id="24" name="Group 29"/>
          <p:cNvGrpSpPr>
            <a:grpSpLocks/>
          </p:cNvGrpSpPr>
          <p:nvPr/>
        </p:nvGrpSpPr>
        <p:grpSpPr bwMode="auto">
          <a:xfrm>
            <a:off x="457200" y="2438400"/>
            <a:ext cx="8382000" cy="366713"/>
            <a:chOff x="457200" y="2286000"/>
            <a:chExt cx="8382000" cy="366162"/>
          </a:xfrm>
        </p:grpSpPr>
        <p:sp>
          <p:nvSpPr>
            <p:cNvPr id="13" name="TextBox 12"/>
            <p:cNvSpPr txBox="1"/>
            <p:nvPr/>
          </p:nvSpPr>
          <p:spPr>
            <a:xfrm>
              <a:off x="457200" y="2286000"/>
              <a:ext cx="35052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Infant mortality rate = 60/1000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4000" y="2286000"/>
              <a:ext cx="35052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Infant mortality rate = 26/1000</a:t>
              </a:r>
            </a:p>
          </p:txBody>
        </p:sp>
      </p:grpSp>
      <p:grpSp>
        <p:nvGrpSpPr>
          <p:cNvPr id="25" name="Group 30"/>
          <p:cNvGrpSpPr>
            <a:grpSpLocks/>
          </p:cNvGrpSpPr>
          <p:nvPr/>
        </p:nvGrpSpPr>
        <p:grpSpPr bwMode="auto">
          <a:xfrm>
            <a:off x="76200" y="2971800"/>
            <a:ext cx="9067800" cy="366713"/>
            <a:chOff x="228600" y="2819400"/>
            <a:chExt cx="8839200" cy="366162"/>
          </a:xfrm>
        </p:grpSpPr>
        <p:sp>
          <p:nvSpPr>
            <p:cNvPr id="15" name="TextBox 14"/>
            <p:cNvSpPr txBox="1"/>
            <p:nvPr/>
          </p:nvSpPr>
          <p:spPr>
            <a:xfrm>
              <a:off x="228600" y="2819400"/>
              <a:ext cx="3963094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Life expectancy at birth = 60.78 years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04707" y="2819400"/>
              <a:ext cx="3963093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Life expectancy at birth = 71.88 years</a:t>
              </a:r>
            </a:p>
          </p:txBody>
        </p:sp>
      </p:grpSp>
      <p:grpSp>
        <p:nvGrpSpPr>
          <p:cNvPr id="26" name="Group 31"/>
          <p:cNvGrpSpPr>
            <a:grpSpLocks/>
          </p:cNvGrpSpPr>
          <p:nvPr/>
        </p:nvGrpSpPr>
        <p:grpSpPr bwMode="auto">
          <a:xfrm>
            <a:off x="228600" y="3657600"/>
            <a:ext cx="8839200" cy="366713"/>
            <a:chOff x="228600" y="3505200"/>
            <a:chExt cx="8839200" cy="366162"/>
          </a:xfrm>
        </p:grpSpPr>
        <p:sp>
          <p:nvSpPr>
            <p:cNvPr id="17" name="TextBox 16"/>
            <p:cNvSpPr txBox="1"/>
            <p:nvPr/>
          </p:nvSpPr>
          <p:spPr>
            <a:xfrm>
              <a:off x="228600" y="3505200"/>
              <a:ext cx="39624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HIV infections = 2.2 % of population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05400" y="3505200"/>
              <a:ext cx="39624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HIV infections = 1.1 % of population</a:t>
              </a:r>
            </a:p>
          </p:txBody>
        </p:sp>
      </p:grpSp>
      <p:grpSp>
        <p:nvGrpSpPr>
          <p:cNvPr id="27" name="Group 32"/>
          <p:cNvGrpSpPr>
            <a:grpSpLocks/>
          </p:cNvGrpSpPr>
          <p:nvPr/>
        </p:nvGrpSpPr>
        <p:grpSpPr bwMode="auto">
          <a:xfrm>
            <a:off x="914400" y="4267200"/>
            <a:ext cx="7467600" cy="366713"/>
            <a:chOff x="914400" y="4038600"/>
            <a:chExt cx="7467600" cy="366162"/>
          </a:xfrm>
        </p:grpSpPr>
        <p:sp>
          <p:nvSpPr>
            <p:cNvPr id="19" name="TextBox 18"/>
            <p:cNvSpPr txBox="1"/>
            <p:nvPr/>
          </p:nvSpPr>
          <p:spPr>
            <a:xfrm>
              <a:off x="914400" y="4038600"/>
              <a:ext cx="25908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Literacy = 52.9%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91200" y="4038600"/>
              <a:ext cx="25908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Literacy = 87%</a:t>
              </a:r>
            </a:p>
          </p:txBody>
        </p:sp>
      </p:grpSp>
      <p:grpSp>
        <p:nvGrpSpPr>
          <p:cNvPr id="28" name="Group 33"/>
          <p:cNvGrpSpPr>
            <a:grpSpLocks/>
          </p:cNvGrpSpPr>
          <p:nvPr/>
        </p:nvGrpSpPr>
        <p:grpSpPr bwMode="auto">
          <a:xfrm>
            <a:off x="0" y="4953000"/>
            <a:ext cx="9144000" cy="366713"/>
            <a:chOff x="533400" y="4724400"/>
            <a:chExt cx="8229600" cy="366162"/>
          </a:xfrm>
        </p:grpSpPr>
        <p:sp>
          <p:nvSpPr>
            <p:cNvPr id="21" name="TextBox 20"/>
            <p:cNvSpPr txBox="1"/>
            <p:nvPr/>
          </p:nvSpPr>
          <p:spPr>
            <a:xfrm>
              <a:off x="533400" y="4724400"/>
              <a:ext cx="3353277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Corruption perception Index = 1.8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34000" y="4724400"/>
              <a:ext cx="3429000" cy="366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n-lt"/>
                  <a:cs typeface="+mn-cs"/>
                </a:rPr>
                <a:t>Corruption perception Index = 3</a:t>
              </a:r>
            </a:p>
          </p:txBody>
        </p:sp>
      </p:grp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152400"/>
            <a:ext cx="9144000" cy="2746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/>
              <a:t>…so which factor it is?...</a:t>
            </a:r>
          </a:p>
        </p:txBody>
      </p:sp>
      <p:sp>
        <p:nvSpPr>
          <p:cNvPr id="30" name="TextBox 4"/>
          <p:cNvSpPr txBox="1">
            <a:spLocks noChangeArrowheads="1"/>
          </p:cNvSpPr>
          <p:nvPr/>
        </p:nvSpPr>
        <p:spPr bwMode="auto">
          <a:xfrm>
            <a:off x="0" y="6324600"/>
            <a:ext cx="9144000" cy="2746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/>
              <a:t>…clearly there is a need to understand the interlink between human factors and their effects on biodiversity…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5CF48-BB53-4CD0-90D3-A58EE36DA6AC}"/>
              </a:ext>
            </a:extLst>
          </p:cNvPr>
          <p:cNvGrpSpPr/>
          <p:nvPr/>
        </p:nvGrpSpPr>
        <p:grpSpPr>
          <a:xfrm>
            <a:off x="2272747" y="1753704"/>
            <a:ext cx="2966280" cy="4077251"/>
            <a:chOff x="2272747" y="1753704"/>
            <a:chExt cx="2966280" cy="407725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C19F26-AD74-440A-8F95-69E38E95729D}"/>
                </a:ext>
              </a:extLst>
            </p:cNvPr>
            <p:cNvSpPr/>
            <p:nvPr/>
          </p:nvSpPr>
          <p:spPr>
            <a:xfrm>
              <a:off x="2288210" y="1753704"/>
              <a:ext cx="2950817" cy="1930400"/>
            </a:xfrm>
            <a:custGeom>
              <a:avLst/>
              <a:gdLst>
                <a:gd name="connsiteX0" fmla="*/ 0 w 2950817"/>
                <a:gd name="connsiteY0" fmla="*/ 0 h 1930400"/>
                <a:gd name="connsiteX1" fmla="*/ 1276626 w 2950817"/>
                <a:gd name="connsiteY1" fmla="*/ 1444487 h 1930400"/>
                <a:gd name="connsiteX2" fmla="*/ 2950817 w 2950817"/>
                <a:gd name="connsiteY2" fmla="*/ 1930400 h 19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0817" h="1930400">
                  <a:moveTo>
                    <a:pt x="0" y="0"/>
                  </a:moveTo>
                  <a:cubicBezTo>
                    <a:pt x="392411" y="561377"/>
                    <a:pt x="784823" y="1122754"/>
                    <a:pt x="1276626" y="1444487"/>
                  </a:cubicBezTo>
                  <a:cubicBezTo>
                    <a:pt x="1768429" y="1766220"/>
                    <a:pt x="2359623" y="1848310"/>
                    <a:pt x="2950817" y="193040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A360F5-2E5C-4E82-ABAA-7631DFB2418D}"/>
                </a:ext>
              </a:extLst>
            </p:cNvPr>
            <p:cNvSpPr/>
            <p:nvPr/>
          </p:nvSpPr>
          <p:spPr>
            <a:xfrm flipV="1">
              <a:off x="2272747" y="4013198"/>
              <a:ext cx="2950817" cy="1817757"/>
            </a:xfrm>
            <a:custGeom>
              <a:avLst/>
              <a:gdLst>
                <a:gd name="connsiteX0" fmla="*/ 0 w 2950817"/>
                <a:gd name="connsiteY0" fmla="*/ 0 h 1930400"/>
                <a:gd name="connsiteX1" fmla="*/ 1276626 w 2950817"/>
                <a:gd name="connsiteY1" fmla="*/ 1444487 h 1930400"/>
                <a:gd name="connsiteX2" fmla="*/ 2950817 w 2950817"/>
                <a:gd name="connsiteY2" fmla="*/ 1930400 h 19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0817" h="1930400">
                  <a:moveTo>
                    <a:pt x="0" y="0"/>
                  </a:moveTo>
                  <a:cubicBezTo>
                    <a:pt x="392411" y="561377"/>
                    <a:pt x="784823" y="1122754"/>
                    <a:pt x="1276626" y="1444487"/>
                  </a:cubicBezTo>
                  <a:cubicBezTo>
                    <a:pt x="1768429" y="1766220"/>
                    <a:pt x="2359623" y="1848310"/>
                    <a:pt x="2950817" y="193040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955CA6-0C0C-45DE-8A60-2C537087F24A}"/>
                </a:ext>
              </a:extLst>
            </p:cNvPr>
            <p:cNvSpPr/>
            <p:nvPr/>
          </p:nvSpPr>
          <p:spPr>
            <a:xfrm>
              <a:off x="2283790" y="3801826"/>
              <a:ext cx="2950817" cy="45719"/>
            </a:xfrm>
            <a:custGeom>
              <a:avLst/>
              <a:gdLst>
                <a:gd name="connsiteX0" fmla="*/ 0 w 2950817"/>
                <a:gd name="connsiteY0" fmla="*/ 0 h 1930400"/>
                <a:gd name="connsiteX1" fmla="*/ 1276626 w 2950817"/>
                <a:gd name="connsiteY1" fmla="*/ 1444487 h 1930400"/>
                <a:gd name="connsiteX2" fmla="*/ 2950817 w 2950817"/>
                <a:gd name="connsiteY2" fmla="*/ 1930400 h 19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0817" h="1930400">
                  <a:moveTo>
                    <a:pt x="0" y="0"/>
                  </a:moveTo>
                  <a:cubicBezTo>
                    <a:pt x="392411" y="561377"/>
                    <a:pt x="784823" y="1122754"/>
                    <a:pt x="1276626" y="1444487"/>
                  </a:cubicBezTo>
                  <a:cubicBezTo>
                    <a:pt x="1768429" y="1766220"/>
                    <a:pt x="2359623" y="1848310"/>
                    <a:pt x="2950817" y="193040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F6A0D8-656B-4251-816D-D88D0BFFCB23}"/>
              </a:ext>
            </a:extLst>
          </p:cNvPr>
          <p:cNvSpPr txBox="1"/>
          <p:nvPr/>
        </p:nvSpPr>
        <p:spPr>
          <a:xfrm>
            <a:off x="278332" y="260855"/>
            <a:ext cx="1990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PROXIMATE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F1C58-ED85-4B6A-92EC-008F4B70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82" y="2552388"/>
            <a:ext cx="2673557" cy="22052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AA9A1-9D79-4278-AFD0-B1F829A56C0A}"/>
              </a:ext>
            </a:extLst>
          </p:cNvPr>
          <p:cNvGrpSpPr/>
          <p:nvPr/>
        </p:nvGrpSpPr>
        <p:grpSpPr>
          <a:xfrm>
            <a:off x="160418" y="862283"/>
            <a:ext cx="2160000" cy="1838836"/>
            <a:chOff x="160418" y="862283"/>
            <a:chExt cx="2160000" cy="18388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87A467-9F76-4EE8-927E-E1C548C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418" y="1204119"/>
              <a:ext cx="2160000" cy="1497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187C5-73C4-4F47-8E51-111C9D8DC131}"/>
                </a:ext>
              </a:extLst>
            </p:cNvPr>
            <p:cNvSpPr txBox="1"/>
            <p:nvPr/>
          </p:nvSpPr>
          <p:spPr>
            <a:xfrm>
              <a:off x="160418" y="862283"/>
              <a:ext cx="2160000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Deforestation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71B3E-1F83-4DE5-BB86-F733C859607D}"/>
              </a:ext>
            </a:extLst>
          </p:cNvPr>
          <p:cNvGrpSpPr/>
          <p:nvPr/>
        </p:nvGrpSpPr>
        <p:grpSpPr>
          <a:xfrm>
            <a:off x="157797" y="2758300"/>
            <a:ext cx="2160000" cy="1977571"/>
            <a:chOff x="157797" y="2758300"/>
            <a:chExt cx="2160000" cy="19775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C8F099-7772-4025-AF3A-D691389BF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797" y="3073335"/>
              <a:ext cx="2160000" cy="16625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530B80-9702-4BDC-9ACC-D519D1AAE090}"/>
                </a:ext>
              </a:extLst>
            </p:cNvPr>
            <p:cNvSpPr txBox="1"/>
            <p:nvPr/>
          </p:nvSpPr>
          <p:spPr>
            <a:xfrm>
              <a:off x="157797" y="2758300"/>
              <a:ext cx="2160000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Overexplotation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F11C58-8AD7-4678-8421-ECE48FC6E9CE}"/>
              </a:ext>
            </a:extLst>
          </p:cNvPr>
          <p:cNvGrpSpPr/>
          <p:nvPr/>
        </p:nvGrpSpPr>
        <p:grpSpPr>
          <a:xfrm>
            <a:off x="150192" y="4797036"/>
            <a:ext cx="2161634" cy="1951111"/>
            <a:chOff x="150192" y="4797036"/>
            <a:chExt cx="2161634" cy="19511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4BEB73-56BF-4D1A-ABFD-3C5DC8085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192" y="5157075"/>
              <a:ext cx="2160000" cy="159107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04C905-AEA6-4376-ACB8-7F4F766121AF}"/>
                </a:ext>
              </a:extLst>
            </p:cNvPr>
            <p:cNvSpPr txBox="1"/>
            <p:nvPr/>
          </p:nvSpPr>
          <p:spPr>
            <a:xfrm>
              <a:off x="151826" y="4797036"/>
              <a:ext cx="2160000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Climate change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BFC057-B156-4A33-80B0-7BA00A78C7E1}"/>
              </a:ext>
            </a:extLst>
          </p:cNvPr>
          <p:cNvSpPr txBox="1"/>
          <p:nvPr/>
        </p:nvSpPr>
        <p:spPr>
          <a:xfrm>
            <a:off x="5669759" y="1879829"/>
            <a:ext cx="169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ULTIMATE</a:t>
            </a:r>
          </a:p>
        </p:txBody>
      </p:sp>
    </p:spTree>
    <p:extLst>
      <p:ext uri="{BB962C8B-B14F-4D97-AF65-F5344CB8AC3E}">
        <p14:creationId xmlns:p14="http://schemas.microsoft.com/office/powerpoint/2010/main" val="264702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3435350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381000"/>
            <a:ext cx="9144000" cy="2746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/>
              <a:t>…so which factor it is?...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1828800" y="838200"/>
            <a:ext cx="5864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Obviously, many human factors correlated to each other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91000"/>
            <a:ext cx="335280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47800"/>
            <a:ext cx="2924175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Box 10"/>
          <p:cNvSpPr txBox="1">
            <a:spLocks noChangeArrowheads="1"/>
          </p:cNvSpPr>
          <p:nvPr/>
        </p:nvSpPr>
        <p:spPr bwMode="auto">
          <a:xfrm>
            <a:off x="5029200" y="3810000"/>
            <a:ext cx="3392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/>
              <a:t>Correlation does not imply causality</a:t>
            </a:r>
          </a:p>
        </p:txBody>
      </p:sp>
      <p:sp>
        <p:nvSpPr>
          <p:cNvPr id="17416" name="TextBox 11"/>
          <p:cNvSpPr txBox="1">
            <a:spLocks noChangeArrowheads="1"/>
          </p:cNvSpPr>
          <p:nvPr/>
        </p:nvSpPr>
        <p:spPr bwMode="auto">
          <a:xfrm>
            <a:off x="5257800" y="4495800"/>
            <a:ext cx="3079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Need for comprehensive studies into the mechanisms through which humans affect biodiversity</a:t>
            </a:r>
          </a:p>
        </p:txBody>
      </p:sp>
      <p:sp>
        <p:nvSpPr>
          <p:cNvPr id="17417" name="TextBox 12"/>
          <p:cNvSpPr txBox="1">
            <a:spLocks noChangeArrowheads="1"/>
          </p:cNvSpPr>
          <p:nvPr/>
        </p:nvSpPr>
        <p:spPr bwMode="auto">
          <a:xfrm>
            <a:off x="5029200" y="5943600"/>
            <a:ext cx="3821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The so-called linked social-ecological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15" grpId="0"/>
      <p:bldP spid="17416" grpId="0"/>
      <p:bldP spid="174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381000"/>
            <a:ext cx="9144000" cy="2746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/>
              <a:t>The human factor accelerating extinction may not necessarily be the number of people: couple social-ecological systems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6635750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6"/>
          <p:cNvSpPr>
            <a:spLocks noChangeArrowheads="1"/>
          </p:cNvSpPr>
          <p:nvPr/>
        </p:nvSpPr>
        <p:spPr bwMode="auto">
          <a:xfrm>
            <a:off x="5791200" y="6323013"/>
            <a:ext cx="27066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>
                <a:latin typeface="Calibri" pitchFamily="34" charset="0"/>
              </a:rPr>
              <a:t>(Forester &amp; Machlis, Conservation  Biology  1996)</a:t>
            </a:r>
            <a:endParaRPr lang="en-US"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70" y="1223755"/>
            <a:ext cx="4185465" cy="462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Our current conundrum, at current number, ensuring good quality of life for all can ruin the planet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462210" y="6534345"/>
            <a:ext cx="25795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/>
              <a:t>(O’Neil, Nature Sustainability 2017)</a:t>
            </a:r>
          </a:p>
        </p:txBody>
      </p:sp>
    </p:spTree>
    <p:extLst>
      <p:ext uri="{BB962C8B-B14F-4D97-AF65-F5344CB8AC3E}">
        <p14:creationId xmlns:p14="http://schemas.microsoft.com/office/powerpoint/2010/main" val="4048906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0" y="3048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…in summary…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8516" y="2384593"/>
            <a:ext cx="320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Humans do affect biodiversity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3049788" y="4059070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exactly is still unknown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1858963" y="4089400"/>
            <a:ext cx="3022600" cy="939800"/>
            <a:chOff x="1632" y="2472"/>
            <a:chExt cx="1904" cy="592"/>
          </a:xfrm>
        </p:grpSpPr>
        <p:sp>
          <p:nvSpPr>
            <p:cNvPr id="57347" name="Text Box 3"/>
            <p:cNvSpPr txBox="1">
              <a:spLocks noChangeArrowheads="1"/>
            </p:cNvSpPr>
            <p:nvPr/>
          </p:nvSpPr>
          <p:spPr bwMode="auto">
            <a:xfrm>
              <a:off x="2668" y="2673"/>
              <a:ext cx="658" cy="250"/>
            </a:xfrm>
            <a:prstGeom prst="rect">
              <a:avLst/>
            </a:prstGeom>
            <a:solidFill>
              <a:srgbClr val="C4D5C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80" charset="0"/>
                </a:rPr>
                <a:t>Farming</a:t>
              </a:r>
              <a:endParaRPr lang="es-ES" sz="2000">
                <a:latin typeface="Times New Roman" pitchFamily="80" charset="0"/>
              </a:endParaRPr>
            </a:p>
          </p:txBody>
        </p:sp>
        <p:sp>
          <p:nvSpPr>
            <p:cNvPr id="57348" name="Line 4"/>
            <p:cNvSpPr>
              <a:spLocks noChangeShapeType="1"/>
            </p:cNvSpPr>
            <p:nvPr/>
          </p:nvSpPr>
          <p:spPr bwMode="auto">
            <a:xfrm flipH="1">
              <a:off x="1632" y="2472"/>
              <a:ext cx="1904" cy="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7349" name="Group 5"/>
          <p:cNvGrpSpPr>
            <a:grpSpLocks/>
          </p:cNvGrpSpPr>
          <p:nvPr/>
        </p:nvGrpSpPr>
        <p:grpSpPr bwMode="auto">
          <a:xfrm>
            <a:off x="228600" y="3698875"/>
            <a:ext cx="3173413" cy="1355725"/>
            <a:chOff x="605" y="2226"/>
            <a:chExt cx="1999" cy="854"/>
          </a:xfrm>
        </p:grpSpPr>
        <p:sp>
          <p:nvSpPr>
            <p:cNvPr id="57350" name="Text Box 6"/>
            <p:cNvSpPr txBox="1">
              <a:spLocks noChangeArrowheads="1"/>
            </p:cNvSpPr>
            <p:nvPr/>
          </p:nvSpPr>
          <p:spPr bwMode="auto">
            <a:xfrm>
              <a:off x="1789" y="2226"/>
              <a:ext cx="8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latin typeface="Times New Roman" pitchFamily="80" charset="0"/>
                </a:rPr>
                <a:t>Housing </a:t>
              </a:r>
              <a:endParaRPr lang="es-ES" sz="2400">
                <a:latin typeface="Times New Roman" pitchFamily="80" charset="0"/>
              </a:endParaRPr>
            </a:p>
          </p:txBody>
        </p:sp>
        <p:sp>
          <p:nvSpPr>
            <p:cNvPr id="57351" name="Line 7"/>
            <p:cNvSpPr>
              <a:spLocks noChangeShapeType="1"/>
            </p:cNvSpPr>
            <p:nvPr/>
          </p:nvSpPr>
          <p:spPr bwMode="auto">
            <a:xfrm flipH="1">
              <a:off x="1552" y="2464"/>
              <a:ext cx="544" cy="6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57352" name="Text Box 8"/>
            <p:cNvSpPr txBox="1">
              <a:spLocks noChangeArrowheads="1"/>
            </p:cNvSpPr>
            <p:nvPr/>
          </p:nvSpPr>
          <p:spPr bwMode="auto">
            <a:xfrm>
              <a:off x="605" y="2601"/>
              <a:ext cx="1249" cy="250"/>
            </a:xfrm>
            <a:prstGeom prst="rect">
              <a:avLst/>
            </a:prstGeom>
            <a:solidFill>
              <a:srgbClr val="C4D5C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80" charset="0"/>
                </a:rPr>
                <a:t>Spatial expansion</a:t>
              </a:r>
              <a:endParaRPr lang="es-ES" sz="2000">
                <a:latin typeface="Times New Roman" pitchFamily="80" charset="0"/>
              </a:endParaRPr>
            </a:p>
          </p:txBody>
        </p:sp>
      </p:grp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796925" y="5006975"/>
            <a:ext cx="163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Times New Roman" pitchFamily="80" charset="0"/>
              </a:rPr>
              <a:t>Habitat loss</a:t>
            </a:r>
            <a:endParaRPr lang="es-ES" sz="2400">
              <a:latin typeface="Times New Roman" pitchFamily="80" charset="0"/>
            </a:endParaRPr>
          </a:p>
        </p:txBody>
      </p:sp>
      <p:grpSp>
        <p:nvGrpSpPr>
          <p:cNvPr id="57354" name="Group 10"/>
          <p:cNvGrpSpPr>
            <a:grpSpLocks/>
          </p:cNvGrpSpPr>
          <p:nvPr/>
        </p:nvGrpSpPr>
        <p:grpSpPr bwMode="auto">
          <a:xfrm>
            <a:off x="4506913" y="3698875"/>
            <a:ext cx="2263775" cy="1765300"/>
            <a:chOff x="3300" y="2226"/>
            <a:chExt cx="1426" cy="1112"/>
          </a:xfrm>
        </p:grpSpPr>
        <p:sp>
          <p:nvSpPr>
            <p:cNvPr id="57355" name="Text Box 11"/>
            <p:cNvSpPr txBox="1">
              <a:spLocks noChangeArrowheads="1"/>
            </p:cNvSpPr>
            <p:nvPr/>
          </p:nvSpPr>
          <p:spPr bwMode="auto">
            <a:xfrm flipH="1">
              <a:off x="3300" y="2226"/>
              <a:ext cx="5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latin typeface="Times New Roman" pitchFamily="80" charset="0"/>
                </a:rPr>
                <a:t>Food</a:t>
              </a:r>
              <a:endParaRPr lang="es-ES" sz="2400">
                <a:latin typeface="Times New Roman" pitchFamily="80" charset="0"/>
              </a:endParaRPr>
            </a:p>
          </p:txBody>
        </p:sp>
        <p:sp>
          <p:nvSpPr>
            <p:cNvPr id="57356" name="Line 12"/>
            <p:cNvSpPr>
              <a:spLocks noChangeShapeType="1"/>
            </p:cNvSpPr>
            <p:nvPr/>
          </p:nvSpPr>
          <p:spPr bwMode="auto">
            <a:xfrm>
              <a:off x="3528" y="2472"/>
              <a:ext cx="584" cy="5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57357" name="Text Box 13"/>
            <p:cNvSpPr txBox="1">
              <a:spLocks noChangeArrowheads="1"/>
            </p:cNvSpPr>
            <p:nvPr/>
          </p:nvSpPr>
          <p:spPr bwMode="auto">
            <a:xfrm flipH="1">
              <a:off x="3661" y="3050"/>
              <a:ext cx="10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latin typeface="Times New Roman" pitchFamily="80" charset="0"/>
                </a:rPr>
                <a:t>Exploitation</a:t>
              </a:r>
              <a:endParaRPr lang="es-ES" sz="2400">
                <a:latin typeface="Times New Roman" pitchFamily="80" charset="0"/>
              </a:endParaRPr>
            </a:p>
          </p:txBody>
        </p:sp>
      </p:grp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0" y="6170613"/>
            <a:ext cx="9144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Times New Roman" pitchFamily="80" charset="0"/>
              </a:rPr>
              <a:t>83% of the world’s land surface affected by humans (Sanderson et al 2000)</a:t>
            </a:r>
          </a:p>
          <a:p>
            <a:pPr algn="ctr"/>
            <a:r>
              <a:rPr lang="en-US" sz="1600" b="1">
                <a:latin typeface="Times New Roman" pitchFamily="80" charset="0"/>
              </a:rPr>
              <a:t>100% of the world’s ocean affected and 41% strongly affected by human activities (Halpern et al 2008)</a:t>
            </a:r>
            <a:endParaRPr lang="es-ES" sz="1600" b="1">
              <a:latin typeface="Times New Roman" pitchFamily="80" charset="0"/>
            </a:endParaRPr>
          </a:p>
        </p:txBody>
      </p:sp>
      <p:grpSp>
        <p:nvGrpSpPr>
          <p:cNvPr id="57359" name="Group 15"/>
          <p:cNvGrpSpPr>
            <a:grpSpLocks/>
          </p:cNvGrpSpPr>
          <p:nvPr/>
        </p:nvGrpSpPr>
        <p:grpSpPr bwMode="auto">
          <a:xfrm>
            <a:off x="1522413" y="735013"/>
            <a:ext cx="4419600" cy="2916237"/>
            <a:chOff x="1420" y="359"/>
            <a:chExt cx="2784" cy="1837"/>
          </a:xfrm>
        </p:grpSpPr>
        <p:pic>
          <p:nvPicPr>
            <p:cNvPr id="57360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" y="584"/>
              <a:ext cx="2784" cy="1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361" name="Text Box 17"/>
            <p:cNvSpPr txBox="1">
              <a:spLocks noChangeArrowheads="1"/>
            </p:cNvSpPr>
            <p:nvPr/>
          </p:nvSpPr>
          <p:spPr bwMode="auto">
            <a:xfrm>
              <a:off x="2232" y="359"/>
              <a:ext cx="136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Times New Roman" pitchFamily="80" charset="0"/>
                </a:rPr>
                <a:t>~8 billion people today</a:t>
              </a:r>
              <a:endParaRPr lang="es-ES" sz="1600" b="1" dirty="0">
                <a:latin typeface="Times New Roman" pitchFamily="80" charset="0"/>
              </a:endParaRPr>
            </a:p>
          </p:txBody>
        </p:sp>
      </p:grpSp>
      <p:sp>
        <p:nvSpPr>
          <p:cNvPr id="57362" name="Text Box 18"/>
          <p:cNvSpPr txBox="1">
            <a:spLocks noChangeArrowheads="1"/>
          </p:cNvSpPr>
          <p:nvPr/>
        </p:nvSpPr>
        <p:spPr bwMode="auto">
          <a:xfrm>
            <a:off x="0" y="6297613"/>
            <a:ext cx="9144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Times New Roman" pitchFamily="80" charset="0"/>
              </a:rPr>
              <a:t>~70% of the world’s fisheries are fully fished, overexploited, depleted, or slowly recovering</a:t>
            </a:r>
            <a:r>
              <a:rPr lang="en-US" sz="1600">
                <a:latin typeface="Times New Roman" pitchFamily="80" charset="0"/>
              </a:rPr>
              <a:t> </a:t>
            </a:r>
            <a:r>
              <a:rPr lang="en-US" sz="1600" b="1">
                <a:latin typeface="Times New Roman" pitchFamily="80" charset="0"/>
              </a:rPr>
              <a:t>(FAO)</a:t>
            </a:r>
          </a:p>
        </p:txBody>
      </p:sp>
      <p:sp>
        <p:nvSpPr>
          <p:cNvPr id="57363" name="Text Box 19"/>
          <p:cNvSpPr txBox="1">
            <a:spLocks noChangeArrowheads="1"/>
          </p:cNvSpPr>
          <p:nvPr/>
        </p:nvSpPr>
        <p:spPr bwMode="auto">
          <a:xfrm>
            <a:off x="-19050" y="120650"/>
            <a:ext cx="9159875" cy="4889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600" b="1">
                <a:latin typeface="Times New Roman" pitchFamily="80" charset="0"/>
              </a:rPr>
              <a:t>Framework of the biodiversity crisis</a:t>
            </a:r>
            <a:endParaRPr lang="es-ES" sz="2600" b="1">
              <a:latin typeface="Times New Roman" pitchFamily="80" charset="0"/>
            </a:endParaRPr>
          </a:p>
        </p:txBody>
      </p:sp>
      <p:grpSp>
        <p:nvGrpSpPr>
          <p:cNvPr id="57384" name="Group 40"/>
          <p:cNvGrpSpPr>
            <a:grpSpLocks/>
          </p:cNvGrpSpPr>
          <p:nvPr/>
        </p:nvGrpSpPr>
        <p:grpSpPr bwMode="auto">
          <a:xfrm>
            <a:off x="2379663" y="5245100"/>
            <a:ext cx="2730500" cy="1019175"/>
            <a:chOff x="1499" y="3304"/>
            <a:chExt cx="1720" cy="642"/>
          </a:xfrm>
        </p:grpSpPr>
        <p:sp>
          <p:nvSpPr>
            <p:cNvPr id="57364" name="Text Box 20"/>
            <p:cNvSpPr txBox="1">
              <a:spLocks noChangeArrowheads="1"/>
            </p:cNvSpPr>
            <p:nvPr/>
          </p:nvSpPr>
          <p:spPr bwMode="auto">
            <a:xfrm>
              <a:off x="1697" y="3658"/>
              <a:ext cx="14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latin typeface="Times New Roman" pitchFamily="80" charset="0"/>
                </a:rPr>
                <a:t>Biodiversity loss</a:t>
              </a:r>
              <a:endParaRPr lang="es-ES" sz="2400">
                <a:latin typeface="Times New Roman" pitchFamily="80" charset="0"/>
              </a:endParaRPr>
            </a:p>
          </p:txBody>
        </p:sp>
        <p:sp>
          <p:nvSpPr>
            <p:cNvPr id="57365" name="Line 21"/>
            <p:cNvSpPr>
              <a:spLocks noChangeShapeType="1"/>
            </p:cNvSpPr>
            <p:nvPr/>
          </p:nvSpPr>
          <p:spPr bwMode="auto">
            <a:xfrm flipH="1">
              <a:off x="2483" y="3320"/>
              <a:ext cx="736" cy="368"/>
            </a:xfrm>
            <a:prstGeom prst="line">
              <a:avLst/>
            </a:prstGeom>
            <a:noFill/>
            <a:ln w="38100">
              <a:solidFill>
                <a:srgbClr val="D6020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57366" name="Line 22"/>
            <p:cNvSpPr>
              <a:spLocks noChangeShapeType="1"/>
            </p:cNvSpPr>
            <p:nvPr/>
          </p:nvSpPr>
          <p:spPr bwMode="auto">
            <a:xfrm>
              <a:off x="1499" y="3304"/>
              <a:ext cx="696" cy="384"/>
            </a:xfrm>
            <a:prstGeom prst="line">
              <a:avLst/>
            </a:prstGeom>
            <a:noFill/>
            <a:ln w="38100">
              <a:solidFill>
                <a:srgbClr val="D6020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grpSp>
        <p:nvGrpSpPr>
          <p:cNvPr id="57383" name="Group 39"/>
          <p:cNvGrpSpPr>
            <a:grpSpLocks/>
          </p:cNvGrpSpPr>
          <p:nvPr/>
        </p:nvGrpSpPr>
        <p:grpSpPr bwMode="auto">
          <a:xfrm>
            <a:off x="6096000" y="762000"/>
            <a:ext cx="2895600" cy="2133600"/>
            <a:chOff x="3840" y="480"/>
            <a:chExt cx="1824" cy="1344"/>
          </a:xfrm>
        </p:grpSpPr>
        <p:sp>
          <p:nvSpPr>
            <p:cNvPr id="57382" name="Freeform 38"/>
            <p:cNvSpPr>
              <a:spLocks/>
            </p:cNvSpPr>
            <p:nvPr/>
          </p:nvSpPr>
          <p:spPr bwMode="auto">
            <a:xfrm>
              <a:off x="3840" y="1248"/>
              <a:ext cx="1080" cy="576"/>
            </a:xfrm>
            <a:custGeom>
              <a:avLst/>
              <a:gdLst>
                <a:gd name="T0" fmla="*/ 1008 w 1080"/>
                <a:gd name="T1" fmla="*/ 0 h 576"/>
                <a:gd name="T2" fmla="*/ 912 w 1080"/>
                <a:gd name="T3" fmla="*/ 384 h 576"/>
                <a:gd name="T4" fmla="*/ 0 w 1080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0" h="576">
                  <a:moveTo>
                    <a:pt x="1008" y="0"/>
                  </a:moveTo>
                  <a:cubicBezTo>
                    <a:pt x="1044" y="144"/>
                    <a:pt x="1080" y="288"/>
                    <a:pt x="912" y="384"/>
                  </a:cubicBezTo>
                  <a:cubicBezTo>
                    <a:pt x="744" y="480"/>
                    <a:pt x="372" y="528"/>
                    <a:pt x="0" y="576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41" name="Text Box 50"/>
            <p:cNvSpPr txBox="1">
              <a:spLocks noChangeArrowheads="1"/>
            </p:cNvSpPr>
            <p:nvPr/>
          </p:nvSpPr>
          <p:spPr bwMode="auto">
            <a:xfrm>
              <a:off x="4224" y="1080"/>
              <a:ext cx="1152" cy="216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900" b="1" dirty="0">
                  <a:cs typeface="Times New Roman" pitchFamily="80" charset="0"/>
                </a:rPr>
                <a:t>Too many humans</a:t>
              </a:r>
              <a:endParaRPr lang="en-US" sz="2400" dirty="0">
                <a:cs typeface="Times New Roman" pitchFamily="80" charset="0"/>
              </a:endParaRPr>
            </a:p>
          </p:txBody>
        </p:sp>
        <p:grpSp>
          <p:nvGrpSpPr>
            <p:cNvPr id="57369" name="Group 25"/>
            <p:cNvGrpSpPr>
              <a:grpSpLocks/>
            </p:cNvGrpSpPr>
            <p:nvPr/>
          </p:nvGrpSpPr>
          <p:grpSpPr bwMode="auto">
            <a:xfrm>
              <a:off x="3984" y="480"/>
              <a:ext cx="1680" cy="600"/>
              <a:chOff x="2016" y="384"/>
              <a:chExt cx="1680" cy="600"/>
            </a:xfrm>
          </p:grpSpPr>
          <p:sp>
            <p:nvSpPr>
              <p:cNvPr id="42" name="Text Box 50"/>
              <p:cNvSpPr txBox="1">
                <a:spLocks noChangeArrowheads="1"/>
              </p:cNvSpPr>
              <p:nvPr/>
            </p:nvSpPr>
            <p:spPr bwMode="auto">
              <a:xfrm>
                <a:off x="3216" y="672"/>
                <a:ext cx="480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Wealth</a:t>
                </a:r>
                <a:endParaRPr lang="en-US" sz="2400">
                  <a:cs typeface="Times New Roman" pitchFamily="80" charset="0"/>
                </a:endParaRPr>
              </a:p>
            </p:txBody>
          </p:sp>
          <p:sp>
            <p:nvSpPr>
              <p:cNvPr id="43" name="Text Box 50"/>
              <p:cNvSpPr txBox="1">
                <a:spLocks noChangeArrowheads="1"/>
              </p:cNvSpPr>
              <p:nvPr/>
            </p:nvSpPr>
            <p:spPr bwMode="auto">
              <a:xfrm>
                <a:off x="3024" y="384"/>
                <a:ext cx="528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Corruption</a:t>
                </a:r>
                <a:endParaRPr lang="en-US" sz="2400">
                  <a:cs typeface="Times New Roman" pitchFamily="80" charset="0"/>
                </a:endParaRPr>
              </a:p>
            </p:txBody>
          </p:sp>
          <p:sp>
            <p:nvSpPr>
              <p:cNvPr id="44" name="Text Box 50"/>
              <p:cNvSpPr txBox="1">
                <a:spLocks noChangeArrowheads="1"/>
              </p:cNvSpPr>
              <p:nvPr/>
            </p:nvSpPr>
            <p:spPr bwMode="auto">
              <a:xfrm>
                <a:off x="2160" y="384"/>
                <a:ext cx="528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Education</a:t>
                </a:r>
                <a:endParaRPr lang="en-US" sz="2400">
                  <a:cs typeface="Times New Roman" pitchFamily="80" charset="0"/>
                </a:endParaRPr>
              </a:p>
            </p:txBody>
          </p:sp>
          <p:sp>
            <p:nvSpPr>
              <p:cNvPr id="45" name="Text Box 50"/>
              <p:cNvSpPr txBox="1">
                <a:spLocks noChangeArrowheads="1"/>
              </p:cNvSpPr>
              <p:nvPr/>
            </p:nvSpPr>
            <p:spPr bwMode="auto">
              <a:xfrm>
                <a:off x="2016" y="672"/>
                <a:ext cx="480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Inequity</a:t>
                </a:r>
                <a:endParaRPr lang="en-US" sz="2400">
                  <a:cs typeface="Times New Roman" pitchFamily="80" charset="0"/>
                </a:endParaRPr>
              </a:p>
            </p:txBody>
          </p:sp>
          <p:cxnSp>
            <p:nvCxnSpPr>
              <p:cNvPr id="57374" name="AutoShape 2"/>
              <p:cNvCxnSpPr>
                <a:cxnSpLocks noChangeShapeType="1"/>
                <a:stCxn id="42" idx="2"/>
                <a:endCxn id="41" idx="0"/>
              </p:cNvCxnSpPr>
              <p:nvPr/>
            </p:nvCxnSpPr>
            <p:spPr bwMode="auto">
              <a:xfrm rot="5400000">
                <a:off x="3060" y="588"/>
                <a:ext cx="168" cy="624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75" name="AutoShape 2"/>
              <p:cNvCxnSpPr>
                <a:cxnSpLocks noChangeShapeType="1"/>
                <a:stCxn id="45" idx="2"/>
                <a:endCxn id="41" idx="0"/>
              </p:cNvCxnSpPr>
              <p:nvPr/>
            </p:nvCxnSpPr>
            <p:spPr bwMode="auto">
              <a:xfrm rot="16200000" flipH="1">
                <a:off x="2460" y="612"/>
                <a:ext cx="168" cy="57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76" name="AutoShape 2"/>
              <p:cNvCxnSpPr>
                <a:cxnSpLocks noChangeShapeType="1"/>
                <a:stCxn id="44" idx="2"/>
                <a:endCxn id="41" idx="0"/>
              </p:cNvCxnSpPr>
              <p:nvPr/>
            </p:nvCxnSpPr>
            <p:spPr bwMode="auto">
              <a:xfrm rot="16200000" flipH="1">
                <a:off x="2400" y="552"/>
                <a:ext cx="456" cy="40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77" name="AutoShape 2"/>
              <p:cNvCxnSpPr>
                <a:cxnSpLocks noChangeShapeType="1"/>
                <a:stCxn id="43" idx="2"/>
                <a:endCxn id="41" idx="0"/>
              </p:cNvCxnSpPr>
              <p:nvPr/>
            </p:nvCxnSpPr>
            <p:spPr bwMode="auto">
              <a:xfrm rot="5400000">
                <a:off x="2832" y="528"/>
                <a:ext cx="456" cy="45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78" name="AutoShape 2"/>
              <p:cNvCxnSpPr>
                <a:cxnSpLocks noChangeShapeType="1"/>
                <a:stCxn id="44" idx="2"/>
                <a:endCxn id="45" idx="0"/>
              </p:cNvCxnSpPr>
              <p:nvPr/>
            </p:nvCxnSpPr>
            <p:spPr bwMode="auto">
              <a:xfrm rot="5400000">
                <a:off x="2268" y="516"/>
                <a:ext cx="144" cy="16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79" name="AutoShape 2"/>
              <p:cNvCxnSpPr>
                <a:cxnSpLocks noChangeShapeType="1"/>
                <a:stCxn id="43" idx="2"/>
                <a:endCxn id="42" idx="0"/>
              </p:cNvCxnSpPr>
              <p:nvPr/>
            </p:nvCxnSpPr>
            <p:spPr bwMode="auto">
              <a:xfrm rot="16200000" flipH="1">
                <a:off x="3300" y="516"/>
                <a:ext cx="144" cy="16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80" name="AutoShape 2"/>
              <p:cNvCxnSpPr>
                <a:cxnSpLocks noChangeShapeType="1"/>
                <a:stCxn id="43" idx="1"/>
                <a:endCxn id="44" idx="3"/>
              </p:cNvCxnSpPr>
              <p:nvPr/>
            </p:nvCxnSpPr>
            <p:spPr bwMode="auto">
              <a:xfrm rot="10800000">
                <a:off x="2688" y="456"/>
                <a:ext cx="336" cy="0"/>
              </a:xfrm>
              <a:prstGeom prst="straightConnector1">
                <a:avLst/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7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" grpId="0"/>
      <p:bldP spid="57358" grpId="0"/>
      <p:bldP spid="573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Is human density a driver of biodiversity change?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1981200" y="3200400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3124200" y="4343400"/>
            <a:ext cx="2514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TextBox 8"/>
          <p:cNvSpPr txBox="1">
            <a:spLocks noChangeArrowheads="1"/>
          </p:cNvSpPr>
          <p:nvPr/>
        </p:nvSpPr>
        <p:spPr bwMode="auto">
          <a:xfrm>
            <a:off x="3429000" y="4419600"/>
            <a:ext cx="2039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Human population</a:t>
            </a:r>
          </a:p>
        </p:txBody>
      </p:sp>
      <p:sp>
        <p:nvSpPr>
          <p:cNvPr id="3078" name="TextBox 9"/>
          <p:cNvSpPr txBox="1">
            <a:spLocks noChangeArrowheads="1"/>
          </p:cNvSpPr>
          <p:nvPr/>
        </p:nvSpPr>
        <p:spPr bwMode="auto">
          <a:xfrm rot="-5400000">
            <a:off x="2174082" y="3018631"/>
            <a:ext cx="1352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Biodiversity</a:t>
            </a:r>
          </a:p>
        </p:txBody>
      </p:sp>
      <p:sp>
        <p:nvSpPr>
          <p:cNvPr id="3079" name="TextBox 10"/>
          <p:cNvSpPr txBox="1">
            <a:spLocks noChangeArrowheads="1"/>
          </p:cNvSpPr>
          <p:nvPr/>
        </p:nvSpPr>
        <p:spPr bwMode="auto">
          <a:xfrm>
            <a:off x="3886200" y="2209800"/>
            <a:ext cx="862013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9600"/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ChangeArrowheads="1"/>
          </p:cNvSpPr>
          <p:nvPr/>
        </p:nvSpPr>
        <p:spPr bwMode="auto">
          <a:xfrm>
            <a:off x="4267200" y="1828800"/>
            <a:ext cx="4572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Calibri" pitchFamily="34" charset="0"/>
              </a:rPr>
              <a:t>1) Human population and species richness both respond similarly to the underlying driver of energy availability </a:t>
            </a:r>
            <a:r>
              <a:rPr lang="en-US" sz="1000">
                <a:latin typeface="Calibri" pitchFamily="34" charset="0"/>
              </a:rPr>
              <a:t>(Gaston, Progress in Physical Geography 2005)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Spatial congruence between people and biodiversity</a:t>
            </a:r>
          </a:p>
        </p:txBody>
      </p:sp>
      <p:grpSp>
        <p:nvGrpSpPr>
          <p:cNvPr id="4109" name="Group 13"/>
          <p:cNvGrpSpPr>
            <a:grpSpLocks/>
          </p:cNvGrpSpPr>
          <p:nvPr/>
        </p:nvGrpSpPr>
        <p:grpSpPr bwMode="auto">
          <a:xfrm>
            <a:off x="76200" y="1143000"/>
            <a:ext cx="3962400" cy="5334000"/>
            <a:chOff x="48" y="720"/>
            <a:chExt cx="2496" cy="3360"/>
          </a:xfrm>
        </p:grpSpPr>
        <p:pic>
          <p:nvPicPr>
            <p:cNvPr id="410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2640"/>
              <a:ext cx="2411" cy="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720"/>
              <a:ext cx="2256" cy="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8" name="Rectangle 8"/>
            <p:cNvSpPr>
              <a:spLocks noChangeArrowheads="1"/>
            </p:cNvSpPr>
            <p:nvPr/>
          </p:nvSpPr>
          <p:spPr bwMode="auto">
            <a:xfrm>
              <a:off x="912" y="3936"/>
              <a:ext cx="163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900" i="1">
                  <a:latin typeface="Calibri" pitchFamily="34" charset="0"/>
                </a:rPr>
                <a:t>Araujo (Global Ecology &amp; Biogeography </a:t>
              </a:r>
              <a:r>
                <a:rPr lang="en-US" sz="900">
                  <a:latin typeface="Calibri" pitchFamily="34" charset="0"/>
                </a:rPr>
                <a:t>2003)</a:t>
              </a:r>
            </a:p>
          </p:txBody>
        </p:sp>
      </p:grpSp>
      <p:sp>
        <p:nvSpPr>
          <p:cNvPr id="4102" name="Rectangle 9"/>
          <p:cNvSpPr>
            <a:spLocks noChangeArrowheads="1"/>
          </p:cNvSpPr>
          <p:nvPr/>
        </p:nvSpPr>
        <p:spPr bwMode="auto">
          <a:xfrm>
            <a:off x="4267200" y="2819400"/>
            <a:ext cx="45720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Calibri" pitchFamily="34" charset="0"/>
              </a:rPr>
              <a:t>2) Human land transformation near settlements increases species richness. The net gain in species richness whereby the number of new species introduced to an area is greater than the number lost </a:t>
            </a:r>
            <a:r>
              <a:rPr lang="en-US" sz="1000">
                <a:latin typeface="Calibri" pitchFamily="34" charset="0"/>
              </a:rPr>
              <a:t>(McKinney, Global Ecology and Biogeography 2002)</a:t>
            </a:r>
          </a:p>
        </p:txBody>
      </p:sp>
      <p:sp>
        <p:nvSpPr>
          <p:cNvPr id="4103" name="TextBox 9"/>
          <p:cNvSpPr txBox="1">
            <a:spLocks noChangeArrowheads="1"/>
          </p:cNvSpPr>
          <p:nvPr/>
        </p:nvSpPr>
        <p:spPr bwMode="auto">
          <a:xfrm>
            <a:off x="3852863" y="1143000"/>
            <a:ext cx="52911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F0000"/>
                </a:solidFill>
              </a:rPr>
              <a:t>…so why is that there are more species where there are more humans?...</a:t>
            </a:r>
          </a:p>
        </p:txBody>
      </p:sp>
      <p:sp>
        <p:nvSpPr>
          <p:cNvPr id="4104" name="TextBox 10"/>
          <p:cNvSpPr txBox="1">
            <a:spLocks noChangeArrowheads="1"/>
          </p:cNvSpPr>
          <p:nvPr/>
        </p:nvSpPr>
        <p:spPr bwMode="auto">
          <a:xfrm>
            <a:off x="4114800" y="1524000"/>
            <a:ext cx="145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Hypotheses:</a:t>
            </a:r>
          </a:p>
        </p:txBody>
      </p:sp>
      <p:sp>
        <p:nvSpPr>
          <p:cNvPr id="4105" name="Rectangle 11"/>
          <p:cNvSpPr>
            <a:spLocks noChangeArrowheads="1"/>
          </p:cNvSpPr>
          <p:nvPr/>
        </p:nvSpPr>
        <p:spPr bwMode="auto">
          <a:xfrm>
            <a:off x="4267200" y="4267200"/>
            <a:ext cx="47244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Calibri" pitchFamily="34" charset="0"/>
                <a:cs typeface="Calibri" pitchFamily="34" charset="0"/>
              </a:rPr>
              <a:t>3) Climate stability hypothesis. Glacier refuges allowed humans and species to persist in the same areas </a:t>
            </a:r>
            <a:r>
              <a:rPr lang="en-US" sz="1000">
                <a:latin typeface="Calibri" pitchFamily="34" charset="0"/>
                <a:cs typeface="Calibri" pitchFamily="34" charset="0"/>
              </a:rPr>
              <a:t>(e.g. Fjeldså &amp; Rahbek, </a:t>
            </a:r>
            <a:r>
              <a:rPr lang="en-US" sz="1000" i="1">
                <a:latin typeface="Calibri" pitchFamily="34" charset="0"/>
                <a:cs typeface="Calibri" pitchFamily="34" charset="0"/>
              </a:rPr>
              <a:t>Conservation in a changing world</a:t>
            </a:r>
            <a:r>
              <a:rPr lang="en-US" sz="1000">
                <a:latin typeface="Calibri" pitchFamily="34" charset="0"/>
                <a:cs typeface="Calibri" pitchFamily="34" charset="0"/>
              </a:rPr>
              <a:t> 1998). </a:t>
            </a:r>
          </a:p>
        </p:txBody>
      </p:sp>
      <p:sp>
        <p:nvSpPr>
          <p:cNvPr id="4106" name="Rectangle 12"/>
          <p:cNvSpPr>
            <a:spLocks noChangeArrowheads="1"/>
          </p:cNvSpPr>
          <p:nvPr/>
        </p:nvSpPr>
        <p:spPr bwMode="auto">
          <a:xfrm>
            <a:off x="4267200" y="5407025"/>
            <a:ext cx="47244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Calibri" pitchFamily="34" charset="0"/>
                <a:cs typeface="Calibri" pitchFamily="34" charset="0"/>
              </a:rPr>
              <a:t>4) Disturbance hypothesis. Humans act as disturbances allowing the filtering of more tolerant species, while minimizing the role of dominance of few species </a:t>
            </a:r>
            <a:r>
              <a:rPr lang="en-US" sz="1000">
                <a:latin typeface="Calibri" pitchFamily="34" charset="0"/>
                <a:cs typeface="Calibri" pitchFamily="34" charset="0"/>
              </a:rPr>
              <a:t>(Araujo </a:t>
            </a:r>
            <a:r>
              <a:rPr lang="en-US" sz="1000" i="1">
                <a:latin typeface="Calibri" pitchFamily="34" charset="0"/>
              </a:rPr>
              <a:t>Global Ecology &amp; Biogeography </a:t>
            </a:r>
            <a:r>
              <a:rPr lang="en-US" sz="1000">
                <a:latin typeface="Calibri" pitchFamily="34" charset="0"/>
              </a:rPr>
              <a:t>2003)</a:t>
            </a:r>
            <a:endParaRPr lang="en-US" sz="100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102" grpId="0"/>
      <p:bldP spid="4103" grpId="0"/>
      <p:bldP spid="4104" grpId="0"/>
      <p:bldP spid="4105" grpId="0"/>
      <p:bldP spid="4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60007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52400"/>
            <a:ext cx="9144000" cy="3667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The fact is, however, that humans are concentrated in biodiversity hotspots</a:t>
            </a:r>
          </a:p>
        </p:txBody>
      </p:sp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304800" y="4419600"/>
            <a:ext cx="35052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>
                <a:latin typeface="Calibri" pitchFamily="34" charset="0"/>
              </a:rPr>
              <a:t>In 1995, more than 1.1 billion people, nearly 20% of world population, were living within identified biodiversity hotspots, an area covering about 1.4% of Earth's terrestrial surface (Cincotta et al Nature 2000)</a:t>
            </a:r>
          </a:p>
        </p:txBody>
      </p:sp>
      <p:grpSp>
        <p:nvGrpSpPr>
          <p:cNvPr id="6163" name="Group 19"/>
          <p:cNvGrpSpPr>
            <a:grpSpLocks/>
          </p:cNvGrpSpPr>
          <p:nvPr/>
        </p:nvGrpSpPr>
        <p:grpSpPr bwMode="auto">
          <a:xfrm>
            <a:off x="3657600" y="2925763"/>
            <a:ext cx="5124450" cy="3843337"/>
            <a:chOff x="2304" y="1843"/>
            <a:chExt cx="3228" cy="2421"/>
          </a:xfrm>
        </p:grpSpPr>
        <p:sp>
          <p:nvSpPr>
            <p:cNvPr id="7" name="Freeform 6"/>
            <p:cNvSpPr/>
            <p:nvPr/>
          </p:nvSpPr>
          <p:spPr>
            <a:xfrm>
              <a:off x="2304" y="1843"/>
              <a:ext cx="663" cy="1203"/>
            </a:xfrm>
            <a:custGeom>
              <a:avLst/>
              <a:gdLst>
                <a:gd name="connsiteX0" fmla="*/ 0 w 1233578"/>
                <a:gd name="connsiteY0" fmla="*/ 0 h 1984075"/>
                <a:gd name="connsiteX1" fmla="*/ 224287 w 1233578"/>
                <a:gd name="connsiteY1" fmla="*/ 1621766 h 1984075"/>
                <a:gd name="connsiteX2" fmla="*/ 1233578 w 1233578"/>
                <a:gd name="connsiteY2" fmla="*/ 1984075 h 1984075"/>
                <a:gd name="connsiteX0" fmla="*/ 24441 w 1258019"/>
                <a:gd name="connsiteY0" fmla="*/ 0 h 1984075"/>
                <a:gd name="connsiteX1" fmla="*/ 205596 w 1258019"/>
                <a:gd name="connsiteY1" fmla="*/ 1141562 h 1984075"/>
                <a:gd name="connsiteX2" fmla="*/ 1258019 w 1258019"/>
                <a:gd name="connsiteY2" fmla="*/ 1984075 h 1984075"/>
                <a:gd name="connsiteX0" fmla="*/ 0 w 1233578"/>
                <a:gd name="connsiteY0" fmla="*/ 115498 h 2099573"/>
                <a:gd name="connsiteX1" fmla="*/ 181156 w 1233578"/>
                <a:gd name="connsiteY1" fmla="*/ 190260 h 2099573"/>
                <a:gd name="connsiteX2" fmla="*/ 181155 w 1233578"/>
                <a:gd name="connsiteY2" fmla="*/ 1257060 h 2099573"/>
                <a:gd name="connsiteX3" fmla="*/ 1233578 w 1233578"/>
                <a:gd name="connsiteY3" fmla="*/ 2099573 h 2099573"/>
                <a:gd name="connsiteX0" fmla="*/ 0 w 1233578"/>
                <a:gd name="connsiteY0" fmla="*/ 128438 h 2112513"/>
                <a:gd name="connsiteX1" fmla="*/ 104955 w 1233578"/>
                <a:gd name="connsiteY1" fmla="*/ 50800 h 2112513"/>
                <a:gd name="connsiteX2" fmla="*/ 181156 w 1233578"/>
                <a:gd name="connsiteY2" fmla="*/ 203200 h 2112513"/>
                <a:gd name="connsiteX3" fmla="*/ 181155 w 1233578"/>
                <a:gd name="connsiteY3" fmla="*/ 1270000 h 2112513"/>
                <a:gd name="connsiteX4" fmla="*/ 1233578 w 1233578"/>
                <a:gd name="connsiteY4" fmla="*/ 2112513 h 2112513"/>
                <a:gd name="connsiteX0" fmla="*/ 0 w 1233578"/>
                <a:gd name="connsiteY0" fmla="*/ 115498 h 2099573"/>
                <a:gd name="connsiteX1" fmla="*/ 181156 w 1233578"/>
                <a:gd name="connsiteY1" fmla="*/ 190260 h 2099573"/>
                <a:gd name="connsiteX2" fmla="*/ 181155 w 1233578"/>
                <a:gd name="connsiteY2" fmla="*/ 1257060 h 2099573"/>
                <a:gd name="connsiteX3" fmla="*/ 1233578 w 1233578"/>
                <a:gd name="connsiteY3" fmla="*/ 2099573 h 2099573"/>
                <a:gd name="connsiteX0" fmla="*/ 24441 w 1258019"/>
                <a:gd name="connsiteY0" fmla="*/ 0 h 1984075"/>
                <a:gd name="connsiteX1" fmla="*/ 205596 w 1258019"/>
                <a:gd name="connsiteY1" fmla="*/ 1141562 h 1984075"/>
                <a:gd name="connsiteX2" fmla="*/ 1258019 w 1258019"/>
                <a:gd name="connsiteY2" fmla="*/ 1984075 h 198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8019" h="1984075">
                  <a:moveTo>
                    <a:pt x="24441" y="0"/>
                  </a:moveTo>
                  <a:cubicBezTo>
                    <a:pt x="62182" y="237826"/>
                    <a:pt x="0" y="810883"/>
                    <a:pt x="205596" y="1141562"/>
                  </a:cubicBezTo>
                  <a:cubicBezTo>
                    <a:pt x="381000" y="1459781"/>
                    <a:pt x="856171" y="1968260"/>
                    <a:pt x="1258019" y="1984075"/>
                  </a:cubicBezTo>
                </a:path>
              </a:pathLst>
            </a:cu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615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2151"/>
              <a:ext cx="2460" cy="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4648200" y="2925763"/>
            <a:ext cx="990600" cy="3856037"/>
            <a:chOff x="2928" y="1843"/>
            <a:chExt cx="624" cy="2429"/>
          </a:xfrm>
        </p:grpSpPr>
        <p:grpSp>
          <p:nvGrpSpPr>
            <p:cNvPr id="6157" name="Group 13"/>
            <p:cNvGrpSpPr>
              <a:grpSpLocks/>
            </p:cNvGrpSpPr>
            <p:nvPr/>
          </p:nvGrpSpPr>
          <p:grpSpPr bwMode="auto">
            <a:xfrm>
              <a:off x="3312" y="2179"/>
              <a:ext cx="240" cy="2093"/>
              <a:chOff x="3312" y="1968"/>
              <a:chExt cx="240" cy="209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rot="5400000" flipV="1">
                <a:off x="2472" y="2928"/>
                <a:ext cx="192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56" name="TextBox 13"/>
              <p:cNvSpPr txBox="1">
                <a:spLocks noChangeArrowheads="1"/>
              </p:cNvSpPr>
              <p:nvPr/>
            </p:nvSpPr>
            <p:spPr bwMode="auto">
              <a:xfrm>
                <a:off x="3312" y="3888"/>
                <a:ext cx="240" cy="17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200"/>
                  <a:t>42</a:t>
                </a:r>
              </a:p>
            </p:txBody>
          </p:sp>
        </p:grpSp>
        <p:sp>
          <p:nvSpPr>
            <p:cNvPr id="6159" name="Text Box 15"/>
            <p:cNvSpPr txBox="1">
              <a:spLocks noChangeArrowheads="1"/>
            </p:cNvSpPr>
            <p:nvPr/>
          </p:nvSpPr>
          <p:spPr bwMode="auto">
            <a:xfrm>
              <a:off x="2928" y="1843"/>
              <a:ext cx="624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sz="1400"/>
                <a:t>Global average</a:t>
              </a:r>
            </a:p>
          </p:txBody>
        </p:sp>
      </p:grpSp>
      <p:grpSp>
        <p:nvGrpSpPr>
          <p:cNvPr id="6161" name="Group 17"/>
          <p:cNvGrpSpPr>
            <a:grpSpLocks/>
          </p:cNvGrpSpPr>
          <p:nvPr/>
        </p:nvGrpSpPr>
        <p:grpSpPr bwMode="auto">
          <a:xfrm>
            <a:off x="5753100" y="2895600"/>
            <a:ext cx="1028700" cy="3886200"/>
            <a:chOff x="3624" y="1824"/>
            <a:chExt cx="648" cy="2448"/>
          </a:xfrm>
        </p:grpSpPr>
        <p:grpSp>
          <p:nvGrpSpPr>
            <p:cNvPr id="6158" name="Group 14"/>
            <p:cNvGrpSpPr>
              <a:grpSpLocks/>
            </p:cNvGrpSpPr>
            <p:nvPr/>
          </p:nvGrpSpPr>
          <p:grpSpPr bwMode="auto">
            <a:xfrm>
              <a:off x="3624" y="2179"/>
              <a:ext cx="240" cy="2093"/>
              <a:chOff x="3624" y="1968"/>
              <a:chExt cx="240" cy="2093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rot="5400000" flipV="1">
                <a:off x="2784" y="2928"/>
                <a:ext cx="192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54" name="TextBox 18"/>
              <p:cNvSpPr txBox="1">
                <a:spLocks noChangeArrowheads="1"/>
              </p:cNvSpPr>
              <p:nvPr/>
            </p:nvSpPr>
            <p:spPr bwMode="auto">
              <a:xfrm>
                <a:off x="3624" y="3888"/>
                <a:ext cx="240" cy="17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200"/>
                  <a:t>73</a:t>
                </a:r>
              </a:p>
            </p:txBody>
          </p:sp>
        </p:grpSp>
        <p:sp>
          <p:nvSpPr>
            <p:cNvPr id="6160" name="Text Box 16"/>
            <p:cNvSpPr txBox="1">
              <a:spLocks noChangeArrowheads="1"/>
            </p:cNvSpPr>
            <p:nvPr/>
          </p:nvSpPr>
          <p:spPr bwMode="auto">
            <a:xfrm>
              <a:off x="3648" y="1824"/>
              <a:ext cx="624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/>
                <a:t>Hotspot average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3810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Regardless of the mechanism, the relationship between people and biodiversity brings several major challenges</a:t>
            </a:r>
          </a:p>
        </p:txBody>
      </p:sp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990600" y="1427163"/>
            <a:ext cx="2667000" cy="2992437"/>
            <a:chOff x="624" y="899"/>
            <a:chExt cx="1680" cy="1885"/>
          </a:xfrm>
        </p:grpSpPr>
        <p:sp>
          <p:nvSpPr>
            <p:cNvPr id="7171" name="TextBox 4"/>
            <p:cNvSpPr txBox="1">
              <a:spLocks noChangeArrowheads="1"/>
            </p:cNvSpPr>
            <p:nvPr/>
          </p:nvSpPr>
          <p:spPr bwMode="auto">
            <a:xfrm>
              <a:off x="624" y="899"/>
              <a:ext cx="168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000" i="1"/>
                <a:t>There is a high relationship between biodiversity and the number of threatened species</a:t>
              </a:r>
            </a:p>
          </p:txBody>
        </p:sp>
        <p:pic>
          <p:nvPicPr>
            <p:cNvPr id="717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248"/>
              <a:ext cx="1417" cy="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4" name="Rectangle 7"/>
            <p:cNvSpPr>
              <a:spLocks noChangeArrowheads="1"/>
            </p:cNvSpPr>
            <p:nvPr/>
          </p:nvSpPr>
          <p:spPr bwMode="auto">
            <a:xfrm>
              <a:off x="672" y="2640"/>
              <a:ext cx="149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(McKee et al Biological Conservation 2004)</a:t>
              </a:r>
              <a:endParaRPr lang="en-US" sz="900"/>
            </a:p>
          </p:txBody>
        </p:sp>
      </p:grpSp>
      <p:sp>
        <p:nvSpPr>
          <p:cNvPr id="7175" name="TextBox 8"/>
          <p:cNvSpPr txBox="1">
            <a:spLocks noChangeArrowheads="1"/>
          </p:cNvSpPr>
          <p:nvPr/>
        </p:nvSpPr>
        <p:spPr bwMode="auto">
          <a:xfrm>
            <a:off x="685800" y="990600"/>
            <a:ext cx="2362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1) Increase extinction risk </a:t>
            </a:r>
          </a:p>
        </p:txBody>
      </p:sp>
      <p:grpSp>
        <p:nvGrpSpPr>
          <p:cNvPr id="7180" name="Group 12"/>
          <p:cNvGrpSpPr>
            <a:grpSpLocks/>
          </p:cNvGrpSpPr>
          <p:nvPr/>
        </p:nvGrpSpPr>
        <p:grpSpPr bwMode="auto">
          <a:xfrm>
            <a:off x="2895600" y="3048000"/>
            <a:ext cx="5562600" cy="3503613"/>
            <a:chOff x="1728" y="1920"/>
            <a:chExt cx="3504" cy="2207"/>
          </a:xfrm>
        </p:grpSpPr>
        <p:pic>
          <p:nvPicPr>
            <p:cNvPr id="7172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920"/>
              <a:ext cx="2160" cy="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Freeform 9"/>
            <p:cNvSpPr/>
            <p:nvPr/>
          </p:nvSpPr>
          <p:spPr>
            <a:xfrm>
              <a:off x="2016" y="2544"/>
              <a:ext cx="1008" cy="912"/>
            </a:xfrm>
            <a:custGeom>
              <a:avLst/>
              <a:gdLst>
                <a:gd name="connsiteX0" fmla="*/ 0 w 1233578"/>
                <a:gd name="connsiteY0" fmla="*/ 0 h 1984075"/>
                <a:gd name="connsiteX1" fmla="*/ 224287 w 1233578"/>
                <a:gd name="connsiteY1" fmla="*/ 1621766 h 1984075"/>
                <a:gd name="connsiteX2" fmla="*/ 1233578 w 1233578"/>
                <a:gd name="connsiteY2" fmla="*/ 1984075 h 1984075"/>
                <a:gd name="connsiteX0" fmla="*/ 24441 w 1258019"/>
                <a:gd name="connsiteY0" fmla="*/ 0 h 1984075"/>
                <a:gd name="connsiteX1" fmla="*/ 205596 w 1258019"/>
                <a:gd name="connsiteY1" fmla="*/ 1141562 h 1984075"/>
                <a:gd name="connsiteX2" fmla="*/ 1258019 w 1258019"/>
                <a:gd name="connsiteY2" fmla="*/ 1984075 h 1984075"/>
                <a:gd name="connsiteX0" fmla="*/ 0 w 1233578"/>
                <a:gd name="connsiteY0" fmla="*/ 115498 h 2099573"/>
                <a:gd name="connsiteX1" fmla="*/ 181156 w 1233578"/>
                <a:gd name="connsiteY1" fmla="*/ 190260 h 2099573"/>
                <a:gd name="connsiteX2" fmla="*/ 181155 w 1233578"/>
                <a:gd name="connsiteY2" fmla="*/ 1257060 h 2099573"/>
                <a:gd name="connsiteX3" fmla="*/ 1233578 w 1233578"/>
                <a:gd name="connsiteY3" fmla="*/ 2099573 h 2099573"/>
                <a:gd name="connsiteX0" fmla="*/ 0 w 1233578"/>
                <a:gd name="connsiteY0" fmla="*/ 128438 h 2112513"/>
                <a:gd name="connsiteX1" fmla="*/ 104955 w 1233578"/>
                <a:gd name="connsiteY1" fmla="*/ 50800 h 2112513"/>
                <a:gd name="connsiteX2" fmla="*/ 181156 w 1233578"/>
                <a:gd name="connsiteY2" fmla="*/ 203200 h 2112513"/>
                <a:gd name="connsiteX3" fmla="*/ 181155 w 1233578"/>
                <a:gd name="connsiteY3" fmla="*/ 1270000 h 2112513"/>
                <a:gd name="connsiteX4" fmla="*/ 1233578 w 1233578"/>
                <a:gd name="connsiteY4" fmla="*/ 2112513 h 2112513"/>
                <a:gd name="connsiteX0" fmla="*/ 0 w 1233578"/>
                <a:gd name="connsiteY0" fmla="*/ 115498 h 2099573"/>
                <a:gd name="connsiteX1" fmla="*/ 181156 w 1233578"/>
                <a:gd name="connsiteY1" fmla="*/ 190260 h 2099573"/>
                <a:gd name="connsiteX2" fmla="*/ 181155 w 1233578"/>
                <a:gd name="connsiteY2" fmla="*/ 1257060 h 2099573"/>
                <a:gd name="connsiteX3" fmla="*/ 1233578 w 1233578"/>
                <a:gd name="connsiteY3" fmla="*/ 2099573 h 2099573"/>
                <a:gd name="connsiteX0" fmla="*/ 24441 w 1258019"/>
                <a:gd name="connsiteY0" fmla="*/ 0 h 1984075"/>
                <a:gd name="connsiteX1" fmla="*/ 205596 w 1258019"/>
                <a:gd name="connsiteY1" fmla="*/ 1141562 h 1984075"/>
                <a:gd name="connsiteX2" fmla="*/ 1258019 w 1258019"/>
                <a:gd name="connsiteY2" fmla="*/ 1984075 h 198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8019" h="1984075">
                  <a:moveTo>
                    <a:pt x="24441" y="0"/>
                  </a:moveTo>
                  <a:cubicBezTo>
                    <a:pt x="62182" y="237826"/>
                    <a:pt x="0" y="810883"/>
                    <a:pt x="205596" y="1141562"/>
                  </a:cubicBezTo>
                  <a:cubicBezTo>
                    <a:pt x="381000" y="1459781"/>
                    <a:pt x="856171" y="1968260"/>
                    <a:pt x="1258019" y="1984075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177" name="Rectangle 10"/>
            <p:cNvSpPr>
              <a:spLocks noChangeArrowheads="1"/>
            </p:cNvSpPr>
            <p:nvPr/>
          </p:nvSpPr>
          <p:spPr bwMode="auto">
            <a:xfrm>
              <a:off x="3648" y="3983"/>
              <a:ext cx="1525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(Kerr &amp; Currie, Conservation  Biology  1995)</a:t>
              </a:r>
              <a:endParaRPr lang="en-US" sz="900"/>
            </a:p>
          </p:txBody>
        </p:sp>
        <p:sp>
          <p:nvSpPr>
            <p:cNvPr id="7178" name="TextBox 11"/>
            <p:cNvSpPr txBox="1">
              <a:spLocks noChangeArrowheads="1"/>
            </p:cNvSpPr>
            <p:nvPr/>
          </p:nvSpPr>
          <p:spPr bwMode="auto">
            <a:xfrm>
              <a:off x="1728" y="2976"/>
              <a:ext cx="1104" cy="3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900">
                  <a:solidFill>
                    <a:srgbClr val="002060"/>
                  </a:solidFill>
                </a:rPr>
                <a:t>By chance alone, then, there will be more species at risk where there are more humans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2" y="1177453"/>
            <a:ext cx="7925321" cy="473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5410200" y="6172200"/>
            <a:ext cx="2817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alibri" pitchFamily="34" charset="0"/>
              </a:rPr>
              <a:t>Woodroffe (Animal Conservation 2000)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81000"/>
            <a:ext cx="9144000" cy="2746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/>
              <a:t>…and the evidence for accelerated extinction due to humans do exists…</a:t>
            </a: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33" y="2584385"/>
            <a:ext cx="1105092" cy="95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22" y="1324245"/>
            <a:ext cx="902255" cy="962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22" y="2600584"/>
            <a:ext cx="888202" cy="845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33" y="3934535"/>
            <a:ext cx="812244" cy="73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58" y="1324245"/>
            <a:ext cx="986267" cy="94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575" y="2622432"/>
            <a:ext cx="652463" cy="68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52" y="3869412"/>
            <a:ext cx="559772" cy="676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3896163"/>
            <a:ext cx="998745" cy="935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3810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Regardless of the mechanism, the relationship between people and biodiversity brings several major challenges</a:t>
            </a:r>
          </a:p>
        </p:txBody>
      </p:sp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381000" y="99060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2) Increased number of invasive species</a:t>
            </a:r>
          </a:p>
        </p:txBody>
      </p:sp>
      <p:grpSp>
        <p:nvGrpSpPr>
          <p:cNvPr id="9241" name="Group 25"/>
          <p:cNvGrpSpPr>
            <a:grpSpLocks/>
          </p:cNvGrpSpPr>
          <p:nvPr/>
        </p:nvGrpSpPr>
        <p:grpSpPr bwMode="auto">
          <a:xfrm>
            <a:off x="0" y="1524000"/>
            <a:ext cx="3013075" cy="3749675"/>
            <a:chOff x="0" y="960"/>
            <a:chExt cx="1898" cy="2362"/>
          </a:xfrm>
        </p:grpSpPr>
        <p:sp>
          <p:nvSpPr>
            <p:cNvPr id="9220" name="TextBox 5"/>
            <p:cNvSpPr txBox="1">
              <a:spLocks noChangeArrowheads="1"/>
            </p:cNvSpPr>
            <p:nvPr/>
          </p:nvSpPr>
          <p:spPr bwMode="auto">
            <a:xfrm>
              <a:off x="0" y="960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000"/>
                <a:t>Globalization, transport</a:t>
              </a:r>
            </a:p>
            <a:p>
              <a:pPr eaLnBrk="1" hangingPunct="1"/>
              <a:endParaRPr lang="en-US" sz="1000"/>
            </a:p>
          </p:txBody>
        </p:sp>
        <p:pic>
          <p:nvPicPr>
            <p:cNvPr id="9224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104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4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872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6" name="Picture 5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2688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Picture 6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1104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8" name="Picture 7"/>
            <p:cNvPicPr preferRelativeResize="0"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1872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9" name="Picture 8"/>
            <p:cNvPicPr preferRelativeResize="0"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2688"/>
              <a:ext cx="8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0" name="Rectangle 20"/>
            <p:cNvSpPr>
              <a:spLocks noChangeArrowheads="1"/>
            </p:cNvSpPr>
            <p:nvPr/>
          </p:nvSpPr>
          <p:spPr bwMode="auto">
            <a:xfrm>
              <a:off x="1008" y="960"/>
              <a:ext cx="89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/>
                <a:t>Farming and culturing</a:t>
              </a:r>
            </a:p>
          </p:txBody>
        </p:sp>
      </p:grpSp>
      <p:sp>
        <p:nvSpPr>
          <p:cNvPr id="9231" name="TextBox 24"/>
          <p:cNvSpPr txBox="1">
            <a:spLocks noChangeArrowheads="1"/>
          </p:cNvSpPr>
          <p:nvPr/>
        </p:nvSpPr>
        <p:spPr bwMode="auto">
          <a:xfrm>
            <a:off x="6629400" y="1684338"/>
            <a:ext cx="2438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- 54% of known extinctions in birds have been caused by invasive species (Clavero &amp; Garcia, TREE 2005)</a:t>
            </a:r>
          </a:p>
        </p:txBody>
      </p:sp>
      <p:sp>
        <p:nvSpPr>
          <p:cNvPr id="9232" name="TextBox 27"/>
          <p:cNvSpPr txBox="1">
            <a:spLocks noChangeArrowheads="1"/>
          </p:cNvSpPr>
          <p:nvPr/>
        </p:nvSpPr>
        <p:spPr bwMode="auto">
          <a:xfrm>
            <a:off x="6629400" y="2674938"/>
            <a:ext cx="2438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- Major cause of extinction in fishes in North American [i.e. 27 out of 40 sps. (Miller et al, Fisheries 1989)], world [i.e. 11 out of 23 spp. (Harrison &amp; Stiassny (CREO 2004)</a:t>
            </a:r>
          </a:p>
        </p:txBody>
      </p:sp>
      <p:sp>
        <p:nvSpPr>
          <p:cNvPr id="9233" name="TextBox 28"/>
          <p:cNvSpPr txBox="1">
            <a:spLocks noChangeArrowheads="1"/>
          </p:cNvSpPr>
          <p:nvPr/>
        </p:nvSpPr>
        <p:spPr bwMode="auto">
          <a:xfrm>
            <a:off x="6629400" y="4122738"/>
            <a:ext cx="2438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- Major cause of extinction in mammals [i.e. 12 out 25 spp (McPhee &amp; Flemming CREO 2004)]</a:t>
            </a:r>
          </a:p>
        </p:txBody>
      </p:sp>
      <p:grpSp>
        <p:nvGrpSpPr>
          <p:cNvPr id="9243" name="Group 27"/>
          <p:cNvGrpSpPr>
            <a:grpSpLocks/>
          </p:cNvGrpSpPr>
          <p:nvPr/>
        </p:nvGrpSpPr>
        <p:grpSpPr bwMode="auto">
          <a:xfrm>
            <a:off x="3429000" y="5257800"/>
            <a:ext cx="5715000" cy="1050925"/>
            <a:chOff x="2160" y="3312"/>
            <a:chExt cx="3600" cy="662"/>
          </a:xfrm>
        </p:grpSpPr>
        <p:pic>
          <p:nvPicPr>
            <p:cNvPr id="9234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3312"/>
              <a:ext cx="876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5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3312"/>
              <a:ext cx="1008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6" name="Picture 1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3312"/>
              <a:ext cx="809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7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" y="3312"/>
              <a:ext cx="1019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42" name="Group 26"/>
          <p:cNvGrpSpPr>
            <a:grpSpLocks/>
          </p:cNvGrpSpPr>
          <p:nvPr/>
        </p:nvGrpSpPr>
        <p:grpSpPr bwMode="auto">
          <a:xfrm>
            <a:off x="3276600" y="1447800"/>
            <a:ext cx="3151188" cy="3505200"/>
            <a:chOff x="2064" y="912"/>
            <a:chExt cx="1985" cy="2208"/>
          </a:xfrm>
        </p:grpSpPr>
        <p:sp>
          <p:nvSpPr>
            <p:cNvPr id="9221" name="TextBox 11"/>
            <p:cNvSpPr txBox="1">
              <a:spLocks noChangeArrowheads="1"/>
            </p:cNvSpPr>
            <p:nvPr/>
          </p:nvSpPr>
          <p:spPr bwMode="auto">
            <a:xfrm>
              <a:off x="2352" y="912"/>
              <a:ext cx="1536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/>
                <a:t>More non-indigenous species are introduced to native habitats as a function of the number of people</a:t>
              </a:r>
            </a:p>
          </p:txBody>
        </p:sp>
        <p:pic>
          <p:nvPicPr>
            <p:cNvPr id="9222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392"/>
              <a:ext cx="1642" cy="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3" name="Rectangle 13"/>
            <p:cNvSpPr>
              <a:spLocks noChangeArrowheads="1"/>
            </p:cNvSpPr>
            <p:nvPr/>
          </p:nvSpPr>
          <p:spPr bwMode="auto">
            <a:xfrm>
              <a:off x="2640" y="2976"/>
              <a:ext cx="1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(Silva &amp; Smith, Biological Invasion 2004)</a:t>
              </a:r>
              <a:endParaRPr lang="en-US" sz="90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rot="16200000" flipH="1">
              <a:off x="1944" y="1512"/>
              <a:ext cx="384" cy="1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1896" y="2616"/>
              <a:ext cx="432" cy="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ight Arrow 35"/>
          <p:cNvSpPr/>
          <p:nvPr/>
        </p:nvSpPr>
        <p:spPr>
          <a:xfrm>
            <a:off x="6172200" y="2362200"/>
            <a:ext cx="381000" cy="1600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9231" grpId="0"/>
      <p:bldP spid="9232" grpId="0"/>
      <p:bldP spid="9233" grpId="0"/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1351</Words>
  <Application>Microsoft Office PowerPoint</Application>
  <PresentationFormat>On-screen Show (4:3)</PresentationFormat>
  <Paragraphs>176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Dalhousie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Tittensor</dc:creator>
  <cp:lastModifiedBy>Camilo</cp:lastModifiedBy>
  <cp:revision>92</cp:revision>
  <dcterms:created xsi:type="dcterms:W3CDTF">2010-01-15T00:34:28Z</dcterms:created>
  <dcterms:modified xsi:type="dcterms:W3CDTF">2023-10-23T20:20:31Z</dcterms:modified>
</cp:coreProperties>
</file>